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sldIdLst>
    <p:sldId id="258" r:id="rId2"/>
  </p:sldIdLst>
  <p:sldSz cx="21404263" cy="30279975"/>
  <p:notesSz cx="9783763" cy="1435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4F219B"/>
    <a:srgbClr val="7799C4"/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140" y="1854"/>
      </p:cViewPr>
      <p:guideLst>
        <p:guide orient="horz" pos="9537"/>
        <p:guide pos="6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0225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t" anchorCtr="0" compatLnSpc="1">
            <a:prstTxWarp prst="textNoShape">
              <a:avLst/>
            </a:prstTxWarp>
          </a:bodyPr>
          <a:lstStyle>
            <a:lvl1pPr defTabSz="1379703">
              <a:defRPr sz="18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1312" y="0"/>
            <a:ext cx="4240225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t" anchorCtr="0" compatLnSpc="1">
            <a:prstTxWarp prst="textNoShape">
              <a:avLst/>
            </a:prstTxWarp>
          </a:bodyPr>
          <a:lstStyle>
            <a:lvl1pPr algn="r" defTabSz="1379703">
              <a:defRPr sz="18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9263" y="1076325"/>
            <a:ext cx="3805237" cy="538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486" y="6819045"/>
            <a:ext cx="7828792" cy="646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6561"/>
            <a:ext cx="4240225" cy="71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b" anchorCtr="0" compatLnSpc="1">
            <a:prstTxWarp prst="textNoShape">
              <a:avLst/>
            </a:prstTxWarp>
          </a:bodyPr>
          <a:lstStyle>
            <a:lvl1pPr defTabSz="1379703">
              <a:defRPr sz="18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1312" y="13636561"/>
            <a:ext cx="4240225" cy="71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918" tIns="68958" rIns="137918" bIns="68958" numCol="1" anchor="b" anchorCtr="0" compatLnSpc="1">
            <a:prstTxWarp prst="textNoShape">
              <a:avLst/>
            </a:prstTxWarp>
          </a:bodyPr>
          <a:lstStyle>
            <a:lvl1pPr algn="r" defTabSz="1379703">
              <a:defRPr sz="1800" smtClean="0"/>
            </a:lvl1pPr>
          </a:lstStyle>
          <a:p>
            <a:pPr>
              <a:defRPr/>
            </a:pPr>
            <a:fld id="{9AB382F5-292D-4BDC-BB20-576A6D990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763D00-869F-4F93-B1C9-4A815CBCA78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9405938"/>
            <a:ext cx="18194337" cy="6491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925" y="17159288"/>
            <a:ext cx="14984413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F2AB-A5A6-4AE5-8CEB-4F074A3EF5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0FBB-2FA4-46A3-9183-C9A1503EAB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68550" y="2690813"/>
            <a:ext cx="4729163" cy="24225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88" y="2690813"/>
            <a:ext cx="14038262" cy="2422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FC3A-7C8B-40B2-9C7A-8B9341518B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4A5A-8EE7-4439-A238-6A5576AD17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457988"/>
            <a:ext cx="18194337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88" y="12833350"/>
            <a:ext cx="18194337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D60A-C7C7-41E0-A913-1638111EFA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50" y="8747125"/>
            <a:ext cx="9018588" cy="18168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7538" y="8747125"/>
            <a:ext cx="9020175" cy="18168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F76C-D790-4CE1-B9EF-226602C35C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6431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5" y="6778625"/>
            <a:ext cx="9456738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5" y="9602788"/>
            <a:ext cx="9456738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2788" y="6778625"/>
            <a:ext cx="946150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2788" y="9602788"/>
            <a:ext cx="946150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2C8D-08B0-46DF-A23E-829576CA4B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2D9B-CC9B-428B-B4D5-30500AD214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72EE-B3D6-40F0-9402-14007A1DAA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4215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713" y="1204913"/>
            <a:ext cx="11966575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4215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E631-C1F3-40A6-BA58-18F81B4EC6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763" y="21196300"/>
            <a:ext cx="12842875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763" y="2705100"/>
            <a:ext cx="12842875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763" y="23698200"/>
            <a:ext cx="12842875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B738-BA67-4DB3-B73B-6A07807EE9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8747125"/>
            <a:ext cx="18191163" cy="181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6550" y="27589163"/>
            <a:ext cx="445770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>
            <a:lvl1pPr defTabSz="2952750">
              <a:defRPr sz="45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3613" y="27589163"/>
            <a:ext cx="67770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>
            <a:lvl1pPr algn="ctr" defTabSz="2952750">
              <a:defRPr sz="45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40013" y="27589163"/>
            <a:ext cx="445770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4" tIns="147597" rIns="295194" bIns="147597" numCol="1" anchor="t" anchorCtr="0" compatLnSpc="1">
            <a:prstTxWarp prst="textNoShape">
              <a:avLst/>
            </a:prstTxWarp>
          </a:bodyPr>
          <a:lstStyle>
            <a:lvl1pPr algn="r" defTabSz="2952750">
              <a:defRPr sz="45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AF13244-9C25-41BB-84E1-D1412A5A3C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7888" y="2690813"/>
            <a:ext cx="1891982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folHlink"/>
            </a:outerShdw>
          </a:effectLst>
        </p:spPr>
        <p:txBody>
          <a:bodyPr vert="horz" wrap="square" lIns="295194" tIns="147597" rIns="295194" bIns="1475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31" name="Picture 26" descr="template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4950"/>
            <a:ext cx="21404263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7" descr="EUREKA_full-3187"/>
          <p:cNvPicPr>
            <a:picLocks noChangeAspect="1" noChangeArrowheads="1"/>
          </p:cNvPicPr>
          <p:nvPr userDrawn="1"/>
        </p:nvPicPr>
        <p:blipFill>
          <a:blip r:embed="rId14" cstate="print"/>
          <a:srcRect b="33890"/>
          <a:stretch>
            <a:fillRect/>
          </a:stretch>
        </p:blipFill>
        <p:spPr bwMode="auto">
          <a:xfrm>
            <a:off x="319088" y="28487688"/>
            <a:ext cx="16700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9500">
          <a:solidFill>
            <a:srgbClr val="660066"/>
          </a:solidFill>
          <a:latin typeface="Arial Rounded MT Bold" pitchFamily="34" charset="0"/>
        </a:defRPr>
      </a:lvl9pPr>
    </p:titleStyle>
    <p:bodyStyle>
      <a:lvl1pPr marL="1108075" indent="-1108075" algn="l" defTabSz="2952750" rtl="0" eaLnBrk="0" fontAlgn="base" hangingPunct="0">
        <a:spcBef>
          <a:spcPct val="20000"/>
        </a:spcBef>
        <a:spcAft>
          <a:spcPct val="0"/>
        </a:spcAft>
        <a:buChar char="•"/>
        <a:defRPr sz="60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923925" algn="l" defTabSz="2952750" rtl="0" eaLnBrk="0" fontAlgn="base" hangingPunct="0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2pPr>
      <a:lvl3pPr marL="3692525" indent="-739775" algn="l" defTabSz="2952750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4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eaflet_fig_pag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083" y="7579147"/>
            <a:ext cx="7200800" cy="824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693738" y="3690715"/>
            <a:ext cx="19494500" cy="20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880" tIns="36438" rIns="72880" bIns="36438">
            <a:spAutoFit/>
          </a:bodyPr>
          <a:lstStyle/>
          <a:p>
            <a:pPr algn="ctr" defTabSz="2952750">
              <a:spcBef>
                <a:spcPct val="50000"/>
              </a:spcBef>
            </a:pPr>
            <a:r>
              <a:rPr lang="en-GB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ENGINES </a:t>
            </a:r>
          </a:p>
          <a:p>
            <a:pPr algn="ctr" defTabSz="2952750">
              <a:spcBef>
                <a:spcPct val="50000"/>
              </a:spcBef>
            </a:pP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nabling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ext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enerat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tworks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for broadcast </a:t>
            </a:r>
            <a:r>
              <a:rPr lang="en-GB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ervices)</a:t>
            </a:r>
            <a:endParaRPr lang="en-GB" sz="4400" dirty="0">
              <a:solidFill>
                <a:srgbClr val="4F219B"/>
              </a:solidFill>
            </a:endParaRPr>
          </a:p>
        </p:txBody>
      </p:sp>
      <p:pic>
        <p:nvPicPr>
          <p:cNvPr id="6" name="Image 62" descr="ENGINE~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2531" y="0"/>
            <a:ext cx="6031278" cy="30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Rectangle 148"/>
          <p:cNvSpPr/>
          <p:nvPr/>
        </p:nvSpPr>
        <p:spPr bwMode="auto">
          <a:xfrm>
            <a:off x="1125067" y="5994971"/>
            <a:ext cx="17641960" cy="1148013"/>
          </a:xfrm>
          <a:prstGeom prst="rect">
            <a:avLst/>
          </a:prstGeom>
        </p:spPr>
        <p:txBody>
          <a:bodyPr wrap="square" lIns="39630" tIns="19815" rIns="39630" bIns="19815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Development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of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DVB</a:t>
            </a:r>
            <a:r>
              <a:rPr lang="en-GB" sz="3600" b="1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-T2Lite and DVB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« Next Generation Handheld (DVB-NGH) »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standards and support validation of advanced DVB-T2 functions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0" name="ZoneTexte 149"/>
          <p:cNvSpPr txBox="1"/>
          <p:nvPr/>
        </p:nvSpPr>
        <p:spPr bwMode="auto">
          <a:xfrm>
            <a:off x="9107509" y="7579147"/>
            <a:ext cx="7486432" cy="8057596"/>
          </a:xfrm>
          <a:prstGeom prst="rect">
            <a:avLst/>
          </a:prstGeom>
          <a:noFill/>
        </p:spPr>
        <p:txBody>
          <a:bodyPr wrap="square" lIns="39630" tIns="19815" rIns="39630" bIns="19815">
            <a:spAutoFit/>
          </a:bodyPr>
          <a:lstStyle/>
          <a:p>
            <a:pPr algn="just">
              <a:defRPr/>
            </a:pPr>
            <a:r>
              <a:rPr lang="en-GB" sz="3600" dirty="0">
                <a:solidFill>
                  <a:srgbClr val="0373FB"/>
                </a:solidFill>
                <a:latin typeface="Comic Sans MS" pitchFamily="66" charset="0"/>
              </a:rPr>
              <a:t>Main Focus: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Supporting worldwide deployment and DVB effort of high capacity broadcast networks (DVB-T2/T2Lite/NGH) for hybrid fixed-mobile reception scenario (DVB-T2Lite) or next generation Handheld (DVB-NGH).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defRPr/>
            </a:pPr>
            <a:endParaRPr lang="en-GB" sz="105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Development, verification and validation of Technical Concepts and Elements coming from expected DVB-NGH « Next Generation Handheld » standard (MIMO techniques,  verify the use of TFS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GB" sz="105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Verification and validation of full DVB-T2 “Second Generation Terrestrial “ standard (verify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TFS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parts of DVB-T2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specs, MPLP, PAPR features)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1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2" name="Picture 60" descr="C:\Documents and Settings\davidje\My Documents\My Pictures\activit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6047" y="16364123"/>
            <a:ext cx="6855412" cy="4571826"/>
          </a:xfrm>
          <a:prstGeom prst="rect">
            <a:avLst/>
          </a:prstGeom>
          <a:noFill/>
        </p:spPr>
      </p:pic>
      <p:sp>
        <p:nvSpPr>
          <p:cNvPr id="155" name="Rectangle 154"/>
          <p:cNvSpPr/>
          <p:nvPr/>
        </p:nvSpPr>
        <p:spPr bwMode="auto">
          <a:xfrm>
            <a:off x="765027" y="15932075"/>
            <a:ext cx="8856984" cy="9388730"/>
          </a:xfrm>
          <a:prstGeom prst="rect">
            <a:avLst/>
          </a:prstGeom>
        </p:spPr>
        <p:txBody>
          <a:bodyPr wrap="square" lIns="39630" tIns="19815" rIns="39630" bIns="19815">
            <a:spAutoFit/>
          </a:bodyPr>
          <a:lstStyle/>
          <a:p>
            <a:pPr algn="just">
              <a:defRPr/>
            </a:pPr>
            <a:r>
              <a:rPr lang="en-GB" sz="3600" dirty="0">
                <a:solidFill>
                  <a:srgbClr val="0373FB"/>
                </a:solidFill>
                <a:latin typeface="Comic Sans MS" pitchFamily="66" charset="0"/>
              </a:rPr>
              <a:t>Main Results</a:t>
            </a:r>
          </a:p>
          <a:p>
            <a:pPr algn="just">
              <a:defRPr/>
            </a:pPr>
            <a:endParaRPr lang="en-GB" sz="105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Significant amount of contributions to DVB-T2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ite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and DVB-NGH standardization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Channel model creation for MIMO and LMS (Land mobile Satellite) scenarios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Studies on DVB-NGH building blocks, such as SC-OFDM, MIMO, TFS, SVC with multiple PLPs among others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Studies on emerging technologies 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Convergence of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broadcast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and mobile networks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Spectrum white space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utilization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Collecting simulation, lab and field trials on DVB-T2, T2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ite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and NGH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11 prototypes – commercial product already during the project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Field and laboratory measurement campaigns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105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GB" sz="105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defRPr/>
            </a:pPr>
            <a:r>
              <a:rPr lang="en-GB" sz="3600" dirty="0" smtClean="0">
                <a:solidFill>
                  <a:srgbClr val="0373FB"/>
                </a:solidFill>
                <a:latin typeface="Comic Sans MS" pitchFamily="66" charset="0"/>
              </a:rPr>
              <a:t>Dissemination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presentations on major broadcast events and scientific forums (conferences, journals)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3513" y="22861555"/>
            <a:ext cx="7294465" cy="491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phique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07" y="24597863"/>
            <a:ext cx="6101364" cy="350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86307" y="21777076"/>
            <a:ext cx="1521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Lite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8" name="Groupe 103"/>
          <p:cNvGrpSpPr>
            <a:grpSpLocks/>
          </p:cNvGrpSpPr>
          <p:nvPr/>
        </p:nvGrpSpPr>
        <p:grpSpPr bwMode="auto">
          <a:xfrm>
            <a:off x="2026429" y="28105586"/>
            <a:ext cx="18673763" cy="2058915"/>
            <a:chOff x="1587500" y="28827413"/>
            <a:chExt cx="18673763" cy="1404943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587500" y="28827413"/>
              <a:ext cx="18673763" cy="140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51" name="Picture 79" descr="digita_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75202" y="29053384"/>
              <a:ext cx="1072020" cy="456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81" descr="logo_noki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01850" y="29198930"/>
              <a:ext cx="1128443" cy="3015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86" descr="TUA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87504" y="29509442"/>
              <a:ext cx="1551610" cy="7229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3" descr="TU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08223" y="29167398"/>
              <a:ext cx="757029" cy="4070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12" descr="elektrobit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54556" y="29167398"/>
              <a:ext cx="471341" cy="3639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8" descr="TDF_log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834127" y="29607690"/>
              <a:ext cx="458901" cy="456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0" descr="IETR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030345" y="29119258"/>
              <a:ext cx="723433" cy="3378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5" descr="TelcomBretagne_logo_fondflanc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464936" y="29532723"/>
              <a:ext cx="621716" cy="5467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3" descr="FT R&amp;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27446" y="29125417"/>
              <a:ext cx="423165" cy="378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65" descr="ABERTIS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085739" y="29147361"/>
              <a:ext cx="1410576" cy="3680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70" descr="LaSall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497766" y="29638977"/>
              <a:ext cx="1269498" cy="4847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71" descr="mier_logo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2411796" y="29615396"/>
              <a:ext cx="987388" cy="3867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72" descr="BBC1_logo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035870" y="29167398"/>
              <a:ext cx="726627" cy="2357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5" descr="Teracom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829101" y="29639223"/>
              <a:ext cx="1128445" cy="3066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3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061427" y="29053384"/>
              <a:ext cx="533698" cy="5380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1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960247" y="29737469"/>
              <a:ext cx="1410553" cy="4053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1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280169" y="29642860"/>
              <a:ext cx="1295654" cy="4726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17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255612" y="29167398"/>
              <a:ext cx="1551610" cy="491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2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380342" y="29646742"/>
              <a:ext cx="1172908" cy="1140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2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689469" y="29806350"/>
              <a:ext cx="1128443" cy="3080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" name="Image 128" descr="logo_Merce.gif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0256908" y="29623457"/>
              <a:ext cx="1391231" cy="456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2" name="Image 133" descr="logo-insa.jpg"/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0777841" y="29171279"/>
              <a:ext cx="780479" cy="3381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2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5627347" y="29155514"/>
              <a:ext cx="1141702" cy="280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4" name="Image 72" descr="logo_UPV-EHU.jpg"/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4775643" y="29053384"/>
              <a:ext cx="833554" cy="5156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5" name="Image 73" descr="logo_cnes1.jpg"/>
            <p:cNvPicPr>
              <a:picLocks noChangeAspect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731460" y="29638977"/>
              <a:ext cx="613102" cy="4955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69" descr="D:\A_Projets_Eur\1_DGCIS_B21C\WP5\logos\logo200_RAI.gif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4831401" y="29654333"/>
              <a:ext cx="1028707" cy="5625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76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9040350" y="29569647"/>
              <a:ext cx="1079209" cy="38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3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7056142" y="29528579"/>
              <a:ext cx="78581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4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7996364" y="29569023"/>
              <a:ext cx="928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7" descr="D:\A_Projets_Eur\3_DGCIS_ENGINES\WP5 Dissem-Stand\TF14 Dissemination\logos\logo_hispasat.gif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9167059" y="29138538"/>
              <a:ext cx="9525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78" descr="D:\A_Projets_Eur\3_DGCIS_ENGINES\WP5 Dissem-Stand\TF14 Dissemination\logos\logo_integrasys50.gif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7911934" y="29167398"/>
              <a:ext cx="1071563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" name="Picture 107" descr="C:\Documents and Settings\davidje\My Documents\My Pictures\logo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838891" y="28570191"/>
            <a:ext cx="1172193" cy="50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6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13" y="29434199"/>
            <a:ext cx="1066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7296943" y="7658547"/>
            <a:ext cx="3951132" cy="15618344"/>
          </a:xfrm>
          <a:prstGeom prst="rect">
            <a:avLst/>
          </a:prstGeom>
          <a:solidFill>
            <a:srgbClr val="C6D1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635" tIns="11817" rIns="23635" bIns="11817"/>
          <a:lstStyle/>
          <a:p>
            <a:pPr algn="ctr" defTabSz="957263"/>
            <a:endParaRPr lang="en-GB" sz="13800" dirty="0"/>
          </a:p>
        </p:txBody>
      </p:sp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17318170" y="7657977"/>
            <a:ext cx="3897129" cy="1525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3635" tIns="11817" rIns="23635" bIns="11817">
            <a:spAutoFit/>
          </a:bodyPr>
          <a:lstStyle>
            <a:lvl1pPr defTabSz="29527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63538" defTabSz="2952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728663" defTabSz="29527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090613" defTabSz="29527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455738" defTabSz="29527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1912938" defTabSz="2952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370138" defTabSz="2952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827338" defTabSz="2952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284538" defTabSz="2952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ENGINES</a:t>
            </a:r>
          </a:p>
          <a:p>
            <a:pPr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Project ID: CP7-005</a:t>
            </a:r>
            <a:r>
              <a:rPr lang="en-GB" dirty="0" smtClean="0"/>
              <a:t> </a:t>
            </a:r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Start Date: 1 January 2010</a:t>
            </a:r>
          </a:p>
          <a:p>
            <a:pPr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 Completion date: 31 Dec 2012</a:t>
            </a:r>
          </a:p>
          <a:p>
            <a:pPr>
              <a:spcBef>
                <a:spcPct val="20000"/>
              </a:spcBef>
              <a:defRPr/>
            </a:pPr>
            <a:endParaRPr lang="en-GB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Partners:</a:t>
            </a:r>
            <a:endParaRPr lang="en-GB" dirty="0" smtClean="0">
              <a:latin typeface="Arial Narrow" pitchFamily="34" charset="0"/>
            </a:endParaRPr>
          </a:p>
          <a:p>
            <a:pPr>
              <a:buFontTx/>
              <a:buChar char="•"/>
              <a:defRPr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Abo Akademi University,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Abertis</a:t>
            </a:r>
            <a:r>
              <a:rPr lang="en-GB" sz="2000" dirty="0" smtClean="0">
                <a:latin typeface="Arial Narrow" pitchFamily="34" charset="0"/>
              </a:rPr>
              <a:t> Telecom, SP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Axel Technologies,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BBC, UK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CNES,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DiBcom</a:t>
            </a:r>
            <a:r>
              <a:rPr lang="en-GB" sz="2000" dirty="0" smtClean="0">
                <a:latin typeface="Arial Narrow" pitchFamily="34" charset="0"/>
              </a:rPr>
              <a:t>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Digialist</a:t>
            </a:r>
            <a:r>
              <a:rPr lang="en-GB" sz="2000" dirty="0" smtClean="0">
                <a:latin typeface="Arial Narrow" pitchFamily="34" charset="0"/>
              </a:rPr>
              <a:t>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Digita</a:t>
            </a:r>
            <a:r>
              <a:rPr lang="en-GB" sz="2000" dirty="0" smtClean="0">
                <a:latin typeface="Arial Narrow" pitchFamily="34" charset="0"/>
              </a:rPr>
              <a:t>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Elektrobit</a:t>
            </a:r>
            <a:r>
              <a:rPr lang="en-GB" sz="2000" dirty="0" smtClean="0">
                <a:latin typeface="Arial Narrow" pitchFamily="34" charset="0"/>
              </a:rPr>
              <a:t>, FI 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ENENSYS Technologies, FR 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FranceTelecom</a:t>
            </a:r>
            <a:r>
              <a:rPr lang="en-GB" sz="2000" dirty="0" smtClean="0">
                <a:latin typeface="Arial Narrow" pitchFamily="34" charset="0"/>
              </a:rPr>
              <a:t> R&amp;D,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Hispasat</a:t>
            </a:r>
            <a:r>
              <a:rPr lang="en-GB" sz="2000" dirty="0" smtClean="0">
                <a:latin typeface="Arial Narrow" pitchFamily="34" charset="0"/>
              </a:rPr>
              <a:t>, SP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INSA/IETR,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Integrasys</a:t>
            </a:r>
            <a:r>
              <a:rPr lang="en-GB" sz="2000" dirty="0" smtClean="0">
                <a:latin typeface="Arial Narrow" pitchFamily="34" charset="0"/>
              </a:rPr>
              <a:t>, SP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Media Broadcast, DE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Mier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Comunicaciones</a:t>
            </a:r>
            <a:r>
              <a:rPr lang="en-GB" sz="2000" dirty="0" smtClean="0">
                <a:latin typeface="Arial Narrow" pitchFamily="34" charset="0"/>
              </a:rPr>
              <a:t>, SP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Mitsubishi Electric R&amp;D,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Nokia,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RAI, IT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Sony SDC, UK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Suomen</a:t>
            </a:r>
            <a:r>
              <a:rPr lang="en-GB" sz="2000" dirty="0" smtClean="0">
                <a:latin typeface="Arial Narrow" pitchFamily="34" charset="0"/>
              </a:rPr>
              <a:t> Schneider,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Tampere University of Technology,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TDF,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Teamcast</a:t>
            </a:r>
            <a:r>
              <a:rPr lang="en-GB" sz="2000" dirty="0" smtClean="0">
                <a:latin typeface="Arial Narrow" pitchFamily="34" charset="0"/>
              </a:rPr>
              <a:t>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Telecom Bretagne,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Teleste</a:t>
            </a:r>
            <a:r>
              <a:rPr lang="en-GB" sz="2000" dirty="0" smtClean="0">
                <a:latin typeface="Arial Narrow" pitchFamily="34" charset="0"/>
              </a:rPr>
              <a:t>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Teracom</a:t>
            </a:r>
            <a:r>
              <a:rPr lang="en-GB" sz="2000" dirty="0" smtClean="0">
                <a:latin typeface="Arial Narrow" pitchFamily="34" charset="0"/>
              </a:rPr>
              <a:t>, SE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Thomson Broadcast, FR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Turku University Applied Sciences, 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Universidad del </a:t>
            </a:r>
            <a:r>
              <a:rPr lang="en-GB" sz="2000" dirty="0" smtClean="0">
                <a:latin typeface="Arial Narrow" pitchFamily="34" charset="0"/>
              </a:rPr>
              <a:t>Pais</a:t>
            </a:r>
            <a:r>
              <a:rPr lang="en-GB" sz="2000" dirty="0" smtClean="0">
                <a:latin typeface="Arial Narrow" pitchFamily="34" charset="0"/>
              </a:rPr>
              <a:t> Vasco, SP  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University of Turku, FI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Univer</a:t>
            </a:r>
            <a:r>
              <a:rPr lang="en-GB" sz="2000" dirty="0" smtClean="0">
                <a:latin typeface="Arial Narrow" pitchFamily="34" charset="0"/>
              </a:rPr>
              <a:t>. </a:t>
            </a:r>
            <a:r>
              <a:rPr lang="en-GB" sz="2000" dirty="0" smtClean="0">
                <a:latin typeface="Arial Narrow" pitchFamily="34" charset="0"/>
              </a:rPr>
              <a:t>Politecnica</a:t>
            </a:r>
            <a:r>
              <a:rPr lang="en-GB" sz="2000" dirty="0" smtClean="0">
                <a:latin typeface="Arial Narrow" pitchFamily="34" charset="0"/>
              </a:rPr>
              <a:t> de Valencia, SP</a:t>
            </a:r>
          </a:p>
          <a:p>
            <a:pPr>
              <a:buFontTx/>
              <a:buChar char="•"/>
              <a:defRPr/>
            </a:pPr>
            <a:r>
              <a:rPr lang="en-GB" sz="2000" dirty="0" smtClean="0">
                <a:latin typeface="Arial Narrow" pitchFamily="34" charset="0"/>
              </a:rPr>
              <a:t> Universidad Ramon </a:t>
            </a:r>
            <a:r>
              <a:rPr lang="en-GB" sz="2000" dirty="0" smtClean="0">
                <a:latin typeface="Arial Narrow" pitchFamily="34" charset="0"/>
              </a:rPr>
              <a:t>LLull</a:t>
            </a:r>
            <a:r>
              <a:rPr lang="en-GB" sz="2000" dirty="0" smtClean="0">
                <a:latin typeface="Arial Narrow" pitchFamily="34" charset="0"/>
              </a:rPr>
              <a:t>, SP</a:t>
            </a:r>
          </a:p>
          <a:p>
            <a:pPr>
              <a:spcBef>
                <a:spcPct val="20000"/>
              </a:spcBef>
              <a:defRPr/>
            </a:pPr>
            <a:endParaRPr lang="en-GB" sz="1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1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Coordinator</a:t>
            </a:r>
          </a:p>
          <a:p>
            <a:pPr>
              <a:spcBef>
                <a:spcPct val="20000"/>
              </a:spcBef>
              <a:defRPr/>
            </a:pPr>
            <a:r>
              <a:rPr lang="en-GB" sz="2000" b="1" dirty="0" smtClean="0">
                <a:latin typeface="Arial Narrow" pitchFamily="34" charset="0"/>
              </a:rPr>
              <a:t>J</a:t>
            </a:r>
            <a:r>
              <a:rPr lang="en-GB" sz="2000" dirty="0" smtClean="0">
                <a:latin typeface="Arial Narrow" pitchFamily="34" charset="0"/>
              </a:rPr>
              <a:t>ani</a:t>
            </a:r>
            <a:r>
              <a:rPr lang="en-GB" sz="2000" dirty="0" smtClean="0">
                <a:latin typeface="Arial Narrow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</a:rPr>
              <a:t>Väre</a:t>
            </a:r>
            <a:r>
              <a:rPr lang="en-GB" sz="2000" dirty="0" smtClean="0">
                <a:latin typeface="Arial Narrow" pitchFamily="34" charset="0"/>
              </a:rPr>
              <a:t>, Nokia, Finland</a:t>
            </a:r>
          </a:p>
          <a:p>
            <a:pPr>
              <a:spcBef>
                <a:spcPts val="0"/>
              </a:spcBef>
              <a:defRPr/>
            </a:pPr>
            <a:r>
              <a:rPr lang="en-GB" sz="2000" dirty="0" smtClean="0">
                <a:latin typeface="Arial Narrow" pitchFamily="34" charset="0"/>
              </a:rPr>
              <a:t> e-mail: </a:t>
            </a:r>
            <a:r>
              <a:rPr lang="en-GB" sz="2000" dirty="0" smtClean="0">
                <a:solidFill>
                  <a:schemeClr val="tx2"/>
                </a:solidFill>
                <a:latin typeface="Arial Narrow" pitchFamily="34" charset="0"/>
              </a:rPr>
              <a:t> jani.vare@nokia.com</a:t>
            </a:r>
            <a:endParaRPr lang="en-GB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GB" sz="1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Project web Site</a:t>
            </a:r>
          </a:p>
          <a:p>
            <a:pPr>
              <a:spcBef>
                <a:spcPct val="20000"/>
              </a:spcBef>
              <a:defRPr/>
            </a:pPr>
            <a:r>
              <a:rPr lang="en-GB" sz="2000" dirty="0" smtClean="0">
                <a:latin typeface="Arial Narrow" pitchFamily="34" charset="0"/>
              </a:rPr>
              <a:t>www. celtic-engines.org</a:t>
            </a:r>
            <a:endParaRPr lang="en-GB" sz="2000" b="1" dirty="0" smtClean="0">
              <a:latin typeface="Arial Narrow" pitchFamily="34" charset="0"/>
            </a:endParaRPr>
          </a:p>
          <a:p>
            <a:pPr>
              <a:defRPr/>
            </a:pPr>
            <a:endParaRPr lang="en-GB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373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CELTIC-new-General</vt:lpstr>
      <vt:lpstr>PowerPoint Presentation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Heinz Brüggemann</dc:creator>
  <cp:lastModifiedBy>jbjorkqv</cp:lastModifiedBy>
  <cp:revision>40</cp:revision>
  <cp:lastPrinted>2013-02-08T13:38:39Z</cp:lastPrinted>
  <dcterms:created xsi:type="dcterms:W3CDTF">2006-10-09T15:04:21Z</dcterms:created>
  <dcterms:modified xsi:type="dcterms:W3CDTF">2013-02-08T13:50:34Z</dcterms:modified>
</cp:coreProperties>
</file>