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sldIdLst>
    <p:sldId id="258" r:id="rId2"/>
  </p:sldIdLst>
  <p:sldSz cx="21404263" cy="30279975"/>
  <p:notesSz cx="9783763" cy="1435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4F219B"/>
    <a:srgbClr val="7799C4"/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6" d="100"/>
          <a:sy n="46" d="100"/>
        </p:scale>
        <p:origin x="-294" y="-192"/>
      </p:cViewPr>
      <p:guideLst>
        <p:guide orient="horz" pos="9537"/>
        <p:guide pos="6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0225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t" anchorCtr="0" compatLnSpc="1">
            <a:prstTxWarp prst="textNoShape">
              <a:avLst/>
            </a:prstTxWarp>
          </a:bodyPr>
          <a:lstStyle>
            <a:lvl1pPr defTabSz="1379703">
              <a:defRPr sz="18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1312" y="0"/>
            <a:ext cx="4240225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t" anchorCtr="0" compatLnSpc="1">
            <a:prstTxWarp prst="textNoShape">
              <a:avLst/>
            </a:prstTxWarp>
          </a:bodyPr>
          <a:lstStyle>
            <a:lvl1pPr algn="r" defTabSz="1379703">
              <a:defRPr sz="18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9263" y="1076325"/>
            <a:ext cx="3805237" cy="538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486" y="6819045"/>
            <a:ext cx="7828792" cy="646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6561"/>
            <a:ext cx="4240225" cy="71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b" anchorCtr="0" compatLnSpc="1">
            <a:prstTxWarp prst="textNoShape">
              <a:avLst/>
            </a:prstTxWarp>
          </a:bodyPr>
          <a:lstStyle>
            <a:lvl1pPr defTabSz="1379703">
              <a:defRPr sz="18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1312" y="13636561"/>
            <a:ext cx="4240225" cy="71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b" anchorCtr="0" compatLnSpc="1">
            <a:prstTxWarp prst="textNoShape">
              <a:avLst/>
            </a:prstTxWarp>
          </a:bodyPr>
          <a:lstStyle>
            <a:lvl1pPr algn="r" defTabSz="1379703">
              <a:defRPr sz="1800" smtClean="0"/>
            </a:lvl1pPr>
          </a:lstStyle>
          <a:p>
            <a:pPr>
              <a:defRPr/>
            </a:pPr>
            <a:fld id="{9AB382F5-292D-4BDC-BB20-576A6D990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763D00-869F-4F93-B1C9-4A815CBCA78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9405938"/>
            <a:ext cx="18194337" cy="6491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925" y="17159288"/>
            <a:ext cx="14984413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F2AB-A5A6-4AE5-8CEB-4F074A3EF5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0FBB-2FA4-46A3-9183-C9A1503EAB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68550" y="2690813"/>
            <a:ext cx="4729163" cy="24225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88" y="2690813"/>
            <a:ext cx="14038262" cy="2422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FC3A-7C8B-40B2-9C7A-8B9341518B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4A5A-8EE7-4439-A238-6A5576AD17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457988"/>
            <a:ext cx="18194337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88" y="12833350"/>
            <a:ext cx="18194337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D60A-C7C7-41E0-A913-1638111EFA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50" y="8747125"/>
            <a:ext cx="9018588" cy="18168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7538" y="8747125"/>
            <a:ext cx="9020175" cy="18168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F76C-D790-4CE1-B9EF-226602C35C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6431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5" y="6778625"/>
            <a:ext cx="9456738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5" y="9602788"/>
            <a:ext cx="9456738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2788" y="6778625"/>
            <a:ext cx="946150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2788" y="9602788"/>
            <a:ext cx="946150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2C8D-08B0-46DF-A23E-829576CA4B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2D9B-CC9B-428B-B4D5-30500AD214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72EE-B3D6-40F0-9402-14007A1DAA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4215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713" y="1204913"/>
            <a:ext cx="11966575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4215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E631-C1F3-40A6-BA58-18F81B4EC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763" y="21196300"/>
            <a:ext cx="12842875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763" y="2705100"/>
            <a:ext cx="12842875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763" y="23698200"/>
            <a:ext cx="12842875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B738-BA67-4DB3-B73B-6A07807EE9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8747125"/>
            <a:ext cx="18191163" cy="181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6550" y="27589163"/>
            <a:ext cx="445770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>
            <a:lvl1pPr defTabSz="2952750">
              <a:defRPr sz="45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3613" y="27589163"/>
            <a:ext cx="67770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>
            <a:lvl1pPr algn="ctr" defTabSz="2952750">
              <a:defRPr sz="45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40013" y="27589163"/>
            <a:ext cx="445770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>
            <a:lvl1pPr algn="r" defTabSz="2952750">
              <a:defRPr sz="45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AF13244-9C25-41BB-84E1-D1412A5A3C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7888" y="2690813"/>
            <a:ext cx="1891982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folHlink"/>
            </a:outerShdw>
          </a:effectLst>
        </p:spPr>
        <p:txBody>
          <a:bodyPr vert="horz" wrap="square" lIns="295194" tIns="147597" rIns="295194" bIns="1475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31" name="Picture 26" descr="template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4950"/>
            <a:ext cx="21404263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7" descr="EUREKA_full-3187"/>
          <p:cNvPicPr>
            <a:picLocks noChangeAspect="1" noChangeArrowheads="1"/>
          </p:cNvPicPr>
          <p:nvPr userDrawn="1"/>
        </p:nvPicPr>
        <p:blipFill>
          <a:blip r:embed="rId14" cstate="print"/>
          <a:srcRect b="33890"/>
          <a:stretch>
            <a:fillRect/>
          </a:stretch>
        </p:blipFill>
        <p:spPr bwMode="auto">
          <a:xfrm>
            <a:off x="319088" y="28487688"/>
            <a:ext cx="16700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9pPr>
    </p:titleStyle>
    <p:bodyStyle>
      <a:lvl1pPr marL="1108075" indent="-1108075" algn="l" defTabSz="2952750" rtl="0" eaLnBrk="0" fontAlgn="base" hangingPunct="0">
        <a:spcBef>
          <a:spcPct val="20000"/>
        </a:spcBef>
        <a:spcAft>
          <a:spcPct val="0"/>
        </a:spcAft>
        <a:buChar char="•"/>
        <a:defRPr sz="60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923925" algn="l" defTabSz="2952750" rtl="0" eaLnBrk="0" fontAlgn="base" hangingPunct="0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2pPr>
      <a:lvl3pPr marL="3692525" indent="-739775" algn="l" defTabSz="2952750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9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emf"/><Relationship Id="rId40" Type="http://schemas.openxmlformats.org/officeDocument/2006/relationships/image" Target="../media/image40.jpe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emf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15"/>
          <p:cNvPicPr>
            <a:picLocks noChangeAspect="1" noChangeArrowheads="1"/>
          </p:cNvPicPr>
          <p:nvPr/>
        </p:nvPicPr>
        <p:blipFill>
          <a:blip r:embed="rId3" cstate="print"/>
          <a:srcRect l="13527" t="28275" r="14487" b="35551"/>
          <a:stretch>
            <a:fillRect/>
          </a:stretch>
        </p:blipFill>
        <p:spPr bwMode="auto">
          <a:xfrm>
            <a:off x="2681128" y="14209426"/>
            <a:ext cx="4572948" cy="17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693738" y="3690715"/>
            <a:ext cx="19494500" cy="20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880" tIns="36438" rIns="72880" bIns="36438">
            <a:spAutoFit/>
          </a:bodyPr>
          <a:lstStyle/>
          <a:p>
            <a:pPr algn="ctr" defTabSz="2952750">
              <a:spcBef>
                <a:spcPct val="50000"/>
              </a:spcBef>
            </a:pPr>
            <a:r>
              <a:rPr lang="en-GB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ENGINES </a:t>
            </a:r>
          </a:p>
          <a:p>
            <a:pPr algn="ctr" defTabSz="2952750">
              <a:spcBef>
                <a:spcPct val="50000"/>
              </a:spcBef>
            </a:pP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nabling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ext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enerat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tworks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for broadcast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ervices)</a:t>
            </a:r>
            <a:endParaRPr lang="en-GB" sz="4400" dirty="0">
              <a:solidFill>
                <a:srgbClr val="4F219B"/>
              </a:solidFill>
            </a:endParaRPr>
          </a:p>
        </p:txBody>
      </p:sp>
      <p:pic>
        <p:nvPicPr>
          <p:cNvPr id="6" name="Image 62" descr="ENGINE~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2531" y="0"/>
            <a:ext cx="6031278" cy="30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103"/>
          <p:cNvGrpSpPr>
            <a:grpSpLocks/>
          </p:cNvGrpSpPr>
          <p:nvPr/>
        </p:nvGrpSpPr>
        <p:grpSpPr bwMode="auto">
          <a:xfrm>
            <a:off x="2026429" y="28105586"/>
            <a:ext cx="18673763" cy="2058915"/>
            <a:chOff x="1587500" y="28827413"/>
            <a:chExt cx="18673763" cy="1404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1587500" y="28827413"/>
              <a:ext cx="18673763" cy="140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1" name="Picture 79" descr="digita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5202" y="29053384"/>
              <a:ext cx="1072020" cy="456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1" descr="logo_nok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1850" y="29198930"/>
              <a:ext cx="1128443" cy="3015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6" descr="TUA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7504" y="29509442"/>
              <a:ext cx="1551610" cy="7229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3" descr="TU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8223" y="29167398"/>
              <a:ext cx="757029" cy="4070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2" descr="elektrobi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54556" y="29167398"/>
              <a:ext cx="471341" cy="3639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 descr="TDF_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34127" y="29607690"/>
              <a:ext cx="458901" cy="456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0" descr="IET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030345" y="29119258"/>
              <a:ext cx="723433" cy="3378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5" descr="TelcomBretagne_logo_fondflanc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464936" y="29532723"/>
              <a:ext cx="621716" cy="5467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" descr="FT R&amp;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27446" y="29125417"/>
              <a:ext cx="423165" cy="378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5" descr="ABERTIS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085739" y="29147361"/>
              <a:ext cx="1410576" cy="3680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70" descr="LaSall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497766" y="29638977"/>
              <a:ext cx="1269498" cy="4847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1" descr="mier_log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411796" y="29615396"/>
              <a:ext cx="987388" cy="3867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2" descr="BBC1_logo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035870" y="29167398"/>
              <a:ext cx="726627" cy="2357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5" descr="Teracom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29101" y="29639223"/>
              <a:ext cx="1128445" cy="3066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61427" y="29053384"/>
              <a:ext cx="533698" cy="5380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960247" y="29737469"/>
              <a:ext cx="1410553" cy="4053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280169" y="29642860"/>
              <a:ext cx="1295654" cy="4726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1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255612" y="29167398"/>
              <a:ext cx="1551610" cy="49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2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380342" y="29646742"/>
              <a:ext cx="1172908" cy="1140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89469" y="29806350"/>
              <a:ext cx="1128443" cy="3080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 128" descr="logo_Merce.gif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0256908" y="29623457"/>
              <a:ext cx="1391231" cy="456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 133" descr="logo-insa.jpg"/>
            <p:cNvPicPr>
              <a:picLocks noChangeAspect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0777841" y="29171279"/>
              <a:ext cx="780479" cy="3381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23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5627347" y="29155514"/>
              <a:ext cx="1141702" cy="280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 72" descr="logo_UPV-EHU.jpg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4775643" y="29053384"/>
              <a:ext cx="833554" cy="5156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 73" descr="logo_cnes1.jpg"/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1731460" y="29638977"/>
              <a:ext cx="613102" cy="4955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9" descr="D:\A_Projets_Eur\1_DGCIS_B21C\WP5\logos\logo200_RAI.gi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4831401" y="29654333"/>
              <a:ext cx="1028707" cy="5625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6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9040350" y="29569647"/>
              <a:ext cx="1079209" cy="38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7056142" y="29528579"/>
              <a:ext cx="78581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4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7996364" y="29569023"/>
              <a:ext cx="928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77" descr="D:\A_Projets_Eur\3_DGCIS_ENGINES\WP5 Dissem-Stand\TF14 Dissemination\logos\logo_hispasat.gif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9167059" y="29138538"/>
              <a:ext cx="9525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78" descr="D:\A_Projets_Eur\3_DGCIS_ENGINES\WP5 Dissem-Stand\TF14 Dissemination\logos\logo_integrasys50.gif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7911934" y="29167398"/>
              <a:ext cx="1071563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107" descr="C:\Documents and Settings\davidje\My Documents\My Pictures\logo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838891" y="28570191"/>
            <a:ext cx="1172193" cy="50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135"/>
          <p:cNvSpPr>
            <a:spLocks noChangeArrowheads="1"/>
          </p:cNvSpPr>
          <p:nvPr/>
        </p:nvSpPr>
        <p:spPr bwMode="auto">
          <a:xfrm>
            <a:off x="656642" y="5850955"/>
            <a:ext cx="19718338" cy="708025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rgbClr val="A7C1DD"/>
            </a:solidFill>
            <a:round/>
            <a:headEnd/>
            <a:tailEnd/>
          </a:ln>
          <a:effectLst/>
        </p:spPr>
        <p:txBody>
          <a:bodyPr lIns="21333" tIns="10666" rIns="21333" bIns="10666" anchor="ctr">
            <a:spAutoFit/>
          </a:bodyPr>
          <a:lstStyle/>
          <a:p>
            <a:pPr algn="ctr" defTabSz="212725" eaLnBrk="0" hangingPunct="0">
              <a:defRPr/>
            </a:pPr>
            <a:r>
              <a:rPr lang="en-GB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Projects results highlights</a:t>
            </a:r>
            <a:endParaRPr lang="en-GB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0" name="AutoShape 428"/>
          <p:cNvSpPr>
            <a:spLocks noChangeArrowheads="1"/>
          </p:cNvSpPr>
          <p:nvPr/>
        </p:nvSpPr>
        <p:spPr bwMode="auto">
          <a:xfrm>
            <a:off x="632035" y="16055975"/>
            <a:ext cx="9134663" cy="10001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2952750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Simulation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Validation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3" name="Text Box 415"/>
          <p:cNvSpPr txBox="1">
            <a:spLocks noChangeArrowheads="1"/>
          </p:cNvSpPr>
          <p:nvPr/>
        </p:nvSpPr>
        <p:spPr bwMode="auto">
          <a:xfrm>
            <a:off x="10865732" y="17406938"/>
            <a:ext cx="88664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3200" dirty="0" smtClean="0">
                <a:solidFill>
                  <a:srgbClr val="0373FB"/>
                </a:solidFill>
                <a:latin typeface="Comic Sans MS" pitchFamily="66" charset="0"/>
              </a:rPr>
              <a:t>11 prototypes, from 15 contributing organisations</a:t>
            </a:r>
          </a:p>
          <a:p>
            <a:pPr algn="just">
              <a:buFont typeface="Arial" charset="0"/>
              <a:buChar char="•"/>
            </a:pPr>
            <a:endParaRPr lang="en-GB" sz="3200" dirty="0">
              <a:latin typeface="Comic Sans MS" pitchFamily="66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7" cstate="print">
            <a:lum bright="40000"/>
          </a:blip>
          <a:srcRect/>
          <a:stretch>
            <a:fillRect/>
          </a:stretch>
        </p:blipFill>
        <p:spPr bwMode="auto">
          <a:xfrm>
            <a:off x="1108741" y="19676491"/>
            <a:ext cx="2968654" cy="22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027272" y="19676491"/>
            <a:ext cx="3357409" cy="22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415"/>
          <p:cNvSpPr txBox="1">
            <a:spLocks noChangeArrowheads="1"/>
          </p:cNvSpPr>
          <p:nvPr/>
        </p:nvSpPr>
        <p:spPr bwMode="auto">
          <a:xfrm>
            <a:off x="517525" y="17241838"/>
            <a:ext cx="898366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3200" dirty="0" smtClean="0">
                <a:solidFill>
                  <a:srgbClr val="0373FB"/>
                </a:solidFill>
                <a:latin typeface="Comic Sans MS" pitchFamily="66" charset="0"/>
              </a:rPr>
              <a:t>Test of TFS (Time and Frequency Slicing)</a:t>
            </a:r>
          </a:p>
          <a:p>
            <a:pPr algn="just"/>
            <a:r>
              <a:rPr lang="en-GB" sz="2800" dirty="0" smtClean="0">
                <a:latin typeface="Comic Sans MS" pitchFamily="66" charset="0"/>
              </a:rPr>
              <a:t>TFS consists of sending a large content streams (up to </a:t>
            </a:r>
            <a:r>
              <a:rPr lang="en-GB" sz="2400" dirty="0" smtClean="0">
                <a:latin typeface="Comic Sans MS" pitchFamily="66" charset="0"/>
              </a:rPr>
              <a:t>200MB/s</a:t>
            </a:r>
            <a:r>
              <a:rPr lang="en-GB" sz="2800" dirty="0" smtClean="0">
                <a:latin typeface="Comic Sans MS" pitchFamily="66" charset="0"/>
              </a:rPr>
              <a:t>) across several discontinuous UHF frequencies . This allows to average the SNR and gain bitrate in channel with higher propagation loss .</a:t>
            </a:r>
            <a:endParaRPr lang="en-GB" sz="3200" dirty="0" smtClean="0">
              <a:latin typeface="Comic Sans MS" pitchFamily="66" charset="0"/>
            </a:endParaRPr>
          </a:p>
          <a:p>
            <a:pPr algn="just"/>
            <a:endParaRPr lang="en-GB" sz="3200" dirty="0" smtClean="0">
              <a:solidFill>
                <a:srgbClr val="0373FB"/>
              </a:solidFill>
              <a:latin typeface="Comic Sans MS" pitchFamily="66" charset="0"/>
            </a:endParaRPr>
          </a:p>
          <a:p>
            <a:pPr algn="just"/>
            <a:endParaRPr lang="en-GB" sz="3200" dirty="0">
              <a:latin typeface="Comic Sans MS" pitchFamily="66" charset="0"/>
            </a:endParaRPr>
          </a:p>
        </p:txBody>
      </p:sp>
      <p:sp>
        <p:nvSpPr>
          <p:cNvPr id="57" name="Text Box 415"/>
          <p:cNvSpPr txBox="1">
            <a:spLocks noChangeArrowheads="1"/>
          </p:cNvSpPr>
          <p:nvPr/>
        </p:nvSpPr>
        <p:spPr bwMode="auto">
          <a:xfrm>
            <a:off x="441325" y="22052755"/>
            <a:ext cx="89836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3200" dirty="0" smtClean="0">
                <a:solidFill>
                  <a:srgbClr val="0373FB"/>
                </a:solidFill>
                <a:latin typeface="Comic Sans MS" pitchFamily="66" charset="0"/>
              </a:rPr>
              <a:t>MIMO channel modelling and validation of MIMO schemes for DVB-NGH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800" dirty="0" smtClean="0">
                <a:latin typeface="Comic Sans MS" pitchFamily="66" charset="0"/>
              </a:rPr>
              <a:t>2x2 MIMO channel sounding in Helsinki (2010)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800" dirty="0" smtClean="0">
                <a:latin typeface="Comic Sans MS" pitchFamily="66" charset="0"/>
              </a:rPr>
              <a:t>Simulation of MIMO coding schemes for DVB-NGH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9" name="AutoShape 428"/>
          <p:cNvSpPr>
            <a:spLocks noChangeArrowheads="1"/>
          </p:cNvSpPr>
          <p:nvPr/>
        </p:nvSpPr>
        <p:spPr bwMode="auto">
          <a:xfrm>
            <a:off x="717612" y="6859067"/>
            <a:ext cx="9049087" cy="79208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2952750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Plug fests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" name="Text Box 415"/>
          <p:cNvSpPr txBox="1">
            <a:spLocks noChangeArrowheads="1"/>
          </p:cNvSpPr>
          <p:nvPr/>
        </p:nvSpPr>
        <p:spPr bwMode="auto">
          <a:xfrm>
            <a:off x="693019" y="7795171"/>
            <a:ext cx="92034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3600" b="1" dirty="0" smtClean="0">
                <a:solidFill>
                  <a:srgbClr val="0373FB"/>
                </a:solidFill>
                <a:latin typeface="Comic Sans MS" pitchFamily="66" charset="0"/>
              </a:rPr>
              <a:t>Two Plug Fests carried out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0373FB"/>
                </a:solidFill>
                <a:latin typeface="Comic Sans MS" pitchFamily="66" charset="0"/>
              </a:rPr>
              <a:t>Oct.2011 (Barcelona) - 	“DVB-T2 Advanced Features Lab Test</a:t>
            </a:r>
            <a:r>
              <a:rPr lang="en-GB" sz="3600" b="1" dirty="0" smtClean="0">
                <a:solidFill>
                  <a:srgbClr val="0373FB"/>
                </a:solidFill>
                <a:latin typeface="Comic Sans MS" pitchFamily="66" charset="0"/>
              </a:rPr>
              <a:t>”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GB" sz="2800" b="1" dirty="0" smtClean="0">
                <a:latin typeface="Comic Sans MS" pitchFamily="66" charset="0"/>
              </a:rPr>
              <a:t>Features tested: PAPR, Null FEFs, Multiple PLP, SFN, T2-MI.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0373FB"/>
                </a:solidFill>
                <a:latin typeface="Comic Sans MS" pitchFamily="66" charset="0"/>
              </a:rPr>
              <a:t>Sep./Dec.2012 (Barcelona/Rennes) - “NGH-Ph.1 Lab Test”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GB" sz="2800" b="1" dirty="0" smtClean="0">
                <a:latin typeface="Comic Sans MS" pitchFamily="66" charset="0"/>
              </a:rPr>
              <a:t>Features tested: T2-Lite, Mixed T2-Base/T2-Lite, SFN, SC-OFDM.</a:t>
            </a:r>
          </a:p>
          <a:p>
            <a:pPr algn="just"/>
            <a:endParaRPr lang="en-GB" sz="2400" b="1" dirty="0">
              <a:solidFill>
                <a:srgbClr val="0373FB"/>
              </a:solidFill>
              <a:latin typeface="Comic Sans MS" pitchFamily="66" charset="0"/>
            </a:endParaRPr>
          </a:p>
        </p:txBody>
      </p:sp>
      <p:pic>
        <p:nvPicPr>
          <p:cNvPr id="62" name="Picture 114" descr="D:\2012\PROJETS\ENGINES\WP5\highdef\IMG_5293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500222" y="12324794"/>
            <a:ext cx="2499281" cy="18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16" descr="imagen1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367015" y="12324794"/>
            <a:ext cx="3264710" cy="15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8" name="Group 147"/>
          <p:cNvGrpSpPr/>
          <p:nvPr/>
        </p:nvGrpSpPr>
        <p:grpSpPr>
          <a:xfrm>
            <a:off x="937405" y="24181608"/>
            <a:ext cx="7537057" cy="2002162"/>
            <a:chOff x="103191" y="24789059"/>
            <a:chExt cx="9519492" cy="3812065"/>
          </a:xfrm>
        </p:grpSpPr>
        <p:sp>
          <p:nvSpPr>
            <p:cNvPr id="5" name="Rectangle 4"/>
            <p:cNvSpPr/>
            <p:nvPr/>
          </p:nvSpPr>
          <p:spPr bwMode="auto">
            <a:xfrm>
              <a:off x="332979" y="24789059"/>
              <a:ext cx="9217696" cy="35367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29507" y="24869399"/>
              <a:ext cx="5102015" cy="1954109"/>
              <a:chOff x="319088" y="25473470"/>
              <a:chExt cx="5102015" cy="1954109"/>
            </a:xfrm>
          </p:grpSpPr>
          <p:sp>
            <p:nvSpPr>
              <p:cNvPr id="98" name="Rectangle 112"/>
              <p:cNvSpPr>
                <a:spLocks noChangeArrowheads="1"/>
              </p:cNvSpPr>
              <p:nvPr/>
            </p:nvSpPr>
            <p:spPr bwMode="auto">
              <a:xfrm>
                <a:off x="319088" y="25792553"/>
                <a:ext cx="2835275" cy="1330325"/>
              </a:xfrm>
              <a:prstGeom prst="rect">
                <a:avLst/>
              </a:prstGeom>
              <a:noFill/>
              <a:ln w="25400">
                <a:solidFill>
                  <a:srgbClr val="333399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Text Box 81"/>
              <p:cNvSpPr txBox="1">
                <a:spLocks noChangeArrowheads="1"/>
              </p:cNvSpPr>
              <p:nvPr/>
            </p:nvSpPr>
            <p:spPr bwMode="auto">
              <a:xfrm>
                <a:off x="449263" y="26064015"/>
                <a:ext cx="908050" cy="860425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/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r>
                  <a:rPr lang="en-GB" altLang="ja-JP" sz="1200" b="1" dirty="0" smtClean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Datapilot</a:t>
                </a:r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DVB-T</a:t>
                </a:r>
              </a:p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modulator</a:t>
                </a:r>
              </a:p>
              <a:p>
                <a:endParaRPr lang="en-GB" dirty="0"/>
              </a:p>
            </p:txBody>
          </p:sp>
          <p:sp>
            <p:nvSpPr>
              <p:cNvPr id="100" name="Line 83"/>
              <p:cNvSpPr>
                <a:spLocks noChangeShapeType="1"/>
              </p:cNvSpPr>
              <p:nvPr/>
            </p:nvSpPr>
            <p:spPr bwMode="auto">
              <a:xfrm>
                <a:off x="1357313" y="26391040"/>
                <a:ext cx="2778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" name="Line 85"/>
              <p:cNvSpPr>
                <a:spLocks noChangeShapeType="1"/>
              </p:cNvSpPr>
              <p:nvPr/>
            </p:nvSpPr>
            <p:spPr bwMode="auto">
              <a:xfrm>
                <a:off x="1633538" y="26125928"/>
                <a:ext cx="193675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" name="Line 86"/>
              <p:cNvSpPr>
                <a:spLocks noChangeShapeType="1"/>
              </p:cNvSpPr>
              <p:nvPr/>
            </p:nvSpPr>
            <p:spPr bwMode="auto">
              <a:xfrm>
                <a:off x="1633538" y="26125928"/>
                <a:ext cx="0" cy="5984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" name="Line 87"/>
              <p:cNvSpPr>
                <a:spLocks noChangeShapeType="1"/>
              </p:cNvSpPr>
              <p:nvPr/>
            </p:nvSpPr>
            <p:spPr bwMode="auto">
              <a:xfrm>
                <a:off x="1633538" y="26724415"/>
                <a:ext cx="193675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" name="AutoShape 88"/>
              <p:cNvSpPr>
                <a:spLocks noChangeArrowheads="1"/>
              </p:cNvSpPr>
              <p:nvPr/>
            </p:nvSpPr>
            <p:spPr bwMode="auto">
              <a:xfrm rot="5400000">
                <a:off x="3544888" y="25917965"/>
                <a:ext cx="465138" cy="414337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5" name="AutoShape 89"/>
              <p:cNvSpPr>
                <a:spLocks noChangeArrowheads="1"/>
              </p:cNvSpPr>
              <p:nvPr/>
            </p:nvSpPr>
            <p:spPr bwMode="auto">
              <a:xfrm rot="5400000">
                <a:off x="3544888" y="26510103"/>
                <a:ext cx="465137" cy="414337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6" name="Text Box 90"/>
              <p:cNvSpPr txBox="1">
                <a:spLocks noChangeArrowheads="1"/>
              </p:cNvSpPr>
              <p:nvPr/>
            </p:nvSpPr>
            <p:spPr bwMode="auto">
              <a:xfrm>
                <a:off x="3524250" y="26017978"/>
                <a:ext cx="6223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PA</a:t>
                </a:r>
              </a:p>
              <a:p>
                <a:endParaRPr lang="en-GB" dirty="0"/>
              </a:p>
            </p:txBody>
          </p:sp>
          <p:sp>
            <p:nvSpPr>
              <p:cNvPr id="107" name="Text Box 91"/>
              <p:cNvSpPr txBox="1">
                <a:spLocks noChangeArrowheads="1"/>
              </p:cNvSpPr>
              <p:nvPr/>
            </p:nvSpPr>
            <p:spPr bwMode="auto">
              <a:xfrm>
                <a:off x="3524250" y="26608528"/>
                <a:ext cx="5524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PA</a:t>
                </a:r>
              </a:p>
              <a:p>
                <a:endParaRPr lang="en-GB" dirty="0"/>
              </a:p>
            </p:txBody>
          </p:sp>
          <p:grpSp>
            <p:nvGrpSpPr>
              <p:cNvPr id="108" name="Group 92"/>
              <p:cNvGrpSpPr>
                <a:grpSpLocks/>
              </p:cNvGrpSpPr>
              <p:nvPr/>
            </p:nvGrpSpPr>
            <p:grpSpPr bwMode="auto">
              <a:xfrm>
                <a:off x="4191000" y="25659203"/>
                <a:ext cx="484188" cy="481012"/>
                <a:chOff x="7739" y="5735"/>
                <a:chExt cx="901" cy="952"/>
              </a:xfrm>
            </p:grpSpPr>
            <p:sp>
              <p:nvSpPr>
                <p:cNvPr id="109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7739" y="5787"/>
                  <a:ext cx="1" cy="900"/>
                </a:xfrm>
                <a:prstGeom prst="line">
                  <a:avLst/>
                </a:prstGeom>
                <a:noFill/>
                <a:ln w="508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0" name="Line 94"/>
                <p:cNvSpPr>
                  <a:spLocks noChangeShapeType="1"/>
                </p:cNvSpPr>
                <p:nvPr/>
              </p:nvSpPr>
              <p:spPr bwMode="auto">
                <a:xfrm>
                  <a:off x="7740" y="5843"/>
                  <a:ext cx="900" cy="540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1" name="Line 95"/>
                <p:cNvSpPr>
                  <a:spLocks noChangeShapeType="1"/>
                </p:cNvSpPr>
                <p:nvPr/>
              </p:nvSpPr>
              <p:spPr bwMode="auto">
                <a:xfrm>
                  <a:off x="7871" y="5735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2" name="Line 96"/>
                <p:cNvSpPr>
                  <a:spLocks noChangeShapeType="1"/>
                </p:cNvSpPr>
                <p:nvPr/>
              </p:nvSpPr>
              <p:spPr bwMode="auto">
                <a:xfrm>
                  <a:off x="8063" y="5843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3" name="Line 97"/>
                <p:cNvSpPr>
                  <a:spLocks noChangeShapeType="1"/>
                </p:cNvSpPr>
                <p:nvPr/>
              </p:nvSpPr>
              <p:spPr bwMode="auto">
                <a:xfrm>
                  <a:off x="8255" y="5967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4" name="Line 98"/>
                <p:cNvSpPr>
                  <a:spLocks noChangeShapeType="1"/>
                </p:cNvSpPr>
                <p:nvPr/>
              </p:nvSpPr>
              <p:spPr bwMode="auto">
                <a:xfrm>
                  <a:off x="8459" y="6091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115" name="Group 99"/>
              <p:cNvGrpSpPr>
                <a:grpSpLocks/>
              </p:cNvGrpSpPr>
              <p:nvPr/>
            </p:nvGrpSpPr>
            <p:grpSpPr bwMode="auto">
              <a:xfrm>
                <a:off x="4191000" y="26259278"/>
                <a:ext cx="554038" cy="465137"/>
                <a:chOff x="7740" y="7751"/>
                <a:chExt cx="920" cy="900"/>
              </a:xfrm>
            </p:grpSpPr>
            <p:sp>
              <p:nvSpPr>
                <p:cNvPr id="116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7740" y="7751"/>
                  <a:ext cx="1" cy="900"/>
                </a:xfrm>
                <a:prstGeom prst="line">
                  <a:avLst/>
                </a:prstGeom>
                <a:noFill/>
                <a:ln w="508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7" name="Line 101"/>
                <p:cNvSpPr>
                  <a:spLocks noChangeShapeType="1"/>
                </p:cNvSpPr>
                <p:nvPr/>
              </p:nvSpPr>
              <p:spPr bwMode="auto">
                <a:xfrm>
                  <a:off x="7740" y="7823"/>
                  <a:ext cx="900" cy="540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8" name="Line 102"/>
                <p:cNvSpPr>
                  <a:spLocks noChangeShapeType="1"/>
                </p:cNvSpPr>
                <p:nvPr/>
              </p:nvSpPr>
              <p:spPr bwMode="auto">
                <a:xfrm>
                  <a:off x="7836" y="7987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19" name="Line 103"/>
                <p:cNvSpPr>
                  <a:spLocks noChangeShapeType="1"/>
                </p:cNvSpPr>
                <p:nvPr/>
              </p:nvSpPr>
              <p:spPr bwMode="auto">
                <a:xfrm>
                  <a:off x="7980" y="8070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20" name="Line 104"/>
                <p:cNvSpPr>
                  <a:spLocks noChangeShapeType="1"/>
                </p:cNvSpPr>
                <p:nvPr/>
              </p:nvSpPr>
              <p:spPr bwMode="auto">
                <a:xfrm>
                  <a:off x="8148" y="8183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21" name="Line 105"/>
                <p:cNvSpPr>
                  <a:spLocks noChangeShapeType="1"/>
                </p:cNvSpPr>
                <p:nvPr/>
              </p:nvSpPr>
              <p:spPr bwMode="auto">
                <a:xfrm>
                  <a:off x="8300" y="8282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2" name="Line 106"/>
              <p:cNvSpPr>
                <a:spLocks noChangeShapeType="1"/>
              </p:cNvSpPr>
              <p:nvPr/>
            </p:nvSpPr>
            <p:spPr bwMode="auto">
              <a:xfrm>
                <a:off x="3984625" y="26724415"/>
                <a:ext cx="206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3" name="Line 107"/>
              <p:cNvSpPr>
                <a:spLocks noChangeShapeType="1"/>
              </p:cNvSpPr>
              <p:nvPr/>
            </p:nvSpPr>
            <p:spPr bwMode="auto">
              <a:xfrm>
                <a:off x="3984625" y="26125928"/>
                <a:ext cx="206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" name="Text Box 108"/>
              <p:cNvSpPr txBox="1">
                <a:spLocks noChangeArrowheads="1"/>
              </p:cNvSpPr>
              <p:nvPr/>
            </p:nvSpPr>
            <p:spPr bwMode="auto">
              <a:xfrm>
                <a:off x="3154363" y="25892565"/>
                <a:ext cx="6223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0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Tx0</a:t>
                </a:r>
              </a:p>
              <a:p>
                <a:endParaRPr lang="en-GB" dirty="0"/>
              </a:p>
            </p:txBody>
          </p:sp>
          <p:sp>
            <p:nvSpPr>
              <p:cNvPr id="125" name="Text Box 109"/>
              <p:cNvSpPr txBox="1">
                <a:spLocks noChangeArrowheads="1"/>
              </p:cNvSpPr>
              <p:nvPr/>
            </p:nvSpPr>
            <p:spPr bwMode="auto">
              <a:xfrm>
                <a:off x="3154363" y="26489465"/>
                <a:ext cx="6223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0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Tx1</a:t>
                </a:r>
              </a:p>
              <a:p>
                <a:endParaRPr lang="en-GB" dirty="0"/>
              </a:p>
            </p:txBody>
          </p:sp>
          <p:sp>
            <p:nvSpPr>
              <p:cNvPr id="126" name="Text Box 110"/>
              <p:cNvSpPr txBox="1">
                <a:spLocks noChangeArrowheads="1"/>
              </p:cNvSpPr>
              <p:nvPr/>
            </p:nvSpPr>
            <p:spPr bwMode="auto">
              <a:xfrm>
                <a:off x="4542803" y="25763978"/>
                <a:ext cx="847017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GB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VP</a:t>
                </a:r>
              </a:p>
              <a:p>
                <a:pPr algn="ctr"/>
                <a:r>
                  <a:rPr lang="en-GB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Antenna</a:t>
                </a:r>
              </a:p>
              <a:p>
                <a:endParaRPr lang="en-GB" dirty="0"/>
              </a:p>
            </p:txBody>
          </p:sp>
          <p:sp>
            <p:nvSpPr>
              <p:cNvPr id="127" name="Text Box 111"/>
              <p:cNvSpPr txBox="1">
                <a:spLocks noChangeArrowheads="1"/>
              </p:cNvSpPr>
              <p:nvPr/>
            </p:nvSpPr>
            <p:spPr bwMode="auto">
              <a:xfrm>
                <a:off x="4567028" y="26463270"/>
                <a:ext cx="854075" cy="512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GB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HP</a:t>
                </a:r>
              </a:p>
              <a:p>
                <a:pPr algn="ctr"/>
                <a:r>
                  <a:rPr lang="en-GB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Antenna</a:t>
                </a:r>
              </a:p>
              <a:p>
                <a:endParaRPr lang="en-GB" dirty="0"/>
              </a:p>
            </p:txBody>
          </p:sp>
          <p:sp>
            <p:nvSpPr>
              <p:cNvPr id="128" name="Text Box 113"/>
              <p:cNvSpPr txBox="1">
                <a:spLocks noChangeArrowheads="1"/>
              </p:cNvSpPr>
              <p:nvPr/>
            </p:nvSpPr>
            <p:spPr bwMode="auto">
              <a:xfrm>
                <a:off x="510592" y="25473470"/>
                <a:ext cx="2483941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400" b="1" dirty="0">
                    <a:solidFill>
                      <a:srgbClr val="4F219B"/>
                    </a:solidFill>
                    <a:latin typeface="Times New Roman" pitchFamily="18" charset="0"/>
                    <a:ea typeface="MS Mincho" pitchFamily="49" charset="-128"/>
                  </a:rPr>
                  <a:t>BBC R&amp;D MIMO Modulator</a:t>
                </a:r>
              </a:p>
              <a:p>
                <a:endParaRPr lang="en-GB" dirty="0"/>
              </a:p>
            </p:txBody>
          </p:sp>
          <p:sp>
            <p:nvSpPr>
              <p:cNvPr id="129" name="Text Box 82"/>
              <p:cNvSpPr txBox="1">
                <a:spLocks noChangeArrowheads="1"/>
              </p:cNvSpPr>
              <p:nvPr/>
            </p:nvSpPr>
            <p:spPr bwMode="auto">
              <a:xfrm>
                <a:off x="1771650" y="26457715"/>
                <a:ext cx="414338" cy="523875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/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endParaRPr lang="en-GB" altLang="ja-JP" sz="1200" b="1" dirty="0" smtClean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pPr algn="ctr"/>
                <a:r>
                  <a:rPr lang="en-GB" altLang="ja-JP" sz="1200" b="1" dirty="0" smtClean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Inv</a:t>
                </a:r>
                <a:endParaRPr lang="en-GB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endParaRPr>
              </a:p>
              <a:p>
                <a:endParaRPr lang="en-GB" dirty="0"/>
              </a:p>
            </p:txBody>
          </p:sp>
          <p:sp>
            <p:nvSpPr>
              <p:cNvPr id="130" name="Text Box 124"/>
              <p:cNvSpPr txBox="1">
                <a:spLocks noChangeArrowheads="1"/>
              </p:cNvSpPr>
              <p:nvPr/>
            </p:nvSpPr>
            <p:spPr bwMode="auto">
              <a:xfrm>
                <a:off x="2325688" y="26017978"/>
                <a:ext cx="690562" cy="238125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Backend</a:t>
                </a:r>
                <a:endParaRPr lang="en-GB" dirty="0"/>
              </a:p>
            </p:txBody>
          </p:sp>
          <p:sp>
            <p:nvSpPr>
              <p:cNvPr id="131" name="Text Box 125"/>
              <p:cNvSpPr txBox="1">
                <a:spLocks noChangeArrowheads="1"/>
              </p:cNvSpPr>
              <p:nvPr/>
            </p:nvSpPr>
            <p:spPr bwMode="auto">
              <a:xfrm>
                <a:off x="2325688" y="26600590"/>
                <a:ext cx="690562" cy="238125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Backend</a:t>
                </a:r>
                <a:endParaRPr lang="en-GB" dirty="0"/>
              </a:p>
            </p:txBody>
          </p:sp>
          <p:cxnSp>
            <p:nvCxnSpPr>
              <p:cNvPr id="132" name="Straight Connector 131"/>
              <p:cNvCxnSpPr>
                <a:cxnSpLocks noChangeShapeType="1"/>
              </p:cNvCxnSpPr>
              <p:nvPr/>
            </p:nvCxnSpPr>
            <p:spPr bwMode="auto">
              <a:xfrm rot="10800000">
                <a:off x="3500438" y="26724415"/>
                <a:ext cx="69850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Connector 132"/>
              <p:cNvCxnSpPr>
                <a:cxnSpLocks noChangeShapeType="1"/>
              </p:cNvCxnSpPr>
              <p:nvPr/>
            </p:nvCxnSpPr>
            <p:spPr bwMode="auto">
              <a:xfrm rot="10800000">
                <a:off x="3500438" y="26125928"/>
                <a:ext cx="69850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Connector 133"/>
              <p:cNvCxnSpPr>
                <a:cxnSpLocks noChangeShapeType="1"/>
              </p:cNvCxnSpPr>
              <p:nvPr/>
            </p:nvCxnSpPr>
            <p:spPr bwMode="auto">
              <a:xfrm rot="10800000">
                <a:off x="2255838" y="26724415"/>
                <a:ext cx="69850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Connector 134"/>
              <p:cNvCxnSpPr>
                <a:cxnSpLocks noChangeShapeType="1"/>
              </p:cNvCxnSpPr>
              <p:nvPr/>
            </p:nvCxnSpPr>
            <p:spPr bwMode="auto">
              <a:xfrm rot="10800000">
                <a:off x="2255838" y="26125928"/>
                <a:ext cx="69850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Connector 135"/>
              <p:cNvCxnSpPr>
                <a:cxnSpLocks noChangeShapeType="1"/>
              </p:cNvCxnSpPr>
              <p:nvPr/>
            </p:nvCxnSpPr>
            <p:spPr bwMode="auto">
              <a:xfrm rot="10800000">
                <a:off x="1703388" y="26724415"/>
                <a:ext cx="68262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7" name="Text Box 113"/>
              <p:cNvSpPr txBox="1">
                <a:spLocks noChangeArrowheads="1"/>
              </p:cNvSpPr>
              <p:nvPr/>
            </p:nvSpPr>
            <p:spPr bwMode="auto">
              <a:xfrm>
                <a:off x="1041225" y="27105465"/>
                <a:ext cx="1617302" cy="322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600" b="1" dirty="0">
                    <a:solidFill>
                      <a:srgbClr val="FF0000"/>
                    </a:solidFill>
                    <a:latin typeface="Times New Roman" pitchFamily="18" charset="0"/>
                    <a:ea typeface="MS Mincho" pitchFamily="49" charset="-128"/>
                  </a:rPr>
                  <a:t>Transmit Side</a:t>
                </a:r>
              </a:p>
              <a:p>
                <a:endParaRPr lang="en-GB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357315" y="25509139"/>
              <a:ext cx="6265368" cy="2805157"/>
              <a:chOff x="5504331" y="25293115"/>
              <a:chExt cx="6265368" cy="2805157"/>
            </a:xfrm>
          </p:grpSpPr>
          <p:sp>
            <p:nvSpPr>
              <p:cNvPr id="58" name="Text Box 109"/>
              <p:cNvSpPr txBox="1">
                <a:spLocks noChangeArrowheads="1"/>
              </p:cNvSpPr>
              <p:nvPr/>
            </p:nvSpPr>
            <p:spPr bwMode="auto">
              <a:xfrm>
                <a:off x="9169869" y="26983178"/>
                <a:ext cx="76041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Splitter</a:t>
                </a:r>
              </a:p>
              <a:p>
                <a:endParaRPr lang="en-GB" dirty="0"/>
              </a:p>
            </p:txBody>
          </p:sp>
          <p:grpSp>
            <p:nvGrpSpPr>
              <p:cNvPr id="60" name="Group 137"/>
              <p:cNvGrpSpPr>
                <a:grpSpLocks/>
              </p:cNvGrpSpPr>
              <p:nvPr/>
            </p:nvGrpSpPr>
            <p:grpSpPr bwMode="auto">
              <a:xfrm>
                <a:off x="9238131" y="26510103"/>
                <a:ext cx="414338" cy="400050"/>
                <a:chOff x="2924944" y="7452320"/>
                <a:chExt cx="432048" cy="432048"/>
              </a:xfrm>
            </p:grpSpPr>
            <p:sp>
              <p:nvSpPr>
                <p:cNvPr id="66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24944" y="7452320"/>
                  <a:ext cx="432048" cy="432048"/>
                </a:xfrm>
                <a:prstGeom prst="rect">
                  <a:avLst/>
                </a:prstGeom>
                <a:solidFill>
                  <a:srgbClr val="CCECFF"/>
                </a:solidFill>
                <a:ln w="1905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" name="AutoShape 140"/>
                <p:cNvSpPr>
                  <a:spLocks noChangeArrowheads="1"/>
                </p:cNvSpPr>
                <p:nvPr/>
              </p:nvSpPr>
              <p:spPr bwMode="auto">
                <a:xfrm rot="5400000">
                  <a:off x="2924944" y="7452320"/>
                  <a:ext cx="432048" cy="432048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rgbClr val="000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8" name="Rectangle 116"/>
              <p:cNvSpPr>
                <a:spLocks noChangeArrowheads="1"/>
              </p:cNvSpPr>
              <p:nvPr/>
            </p:nvSpPr>
            <p:spPr bwMode="auto">
              <a:xfrm>
                <a:off x="10966919" y="26041791"/>
                <a:ext cx="554037" cy="465137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AutoShape 122"/>
              <p:cNvSpPr>
                <a:spLocks noChangeArrowheads="1"/>
              </p:cNvSpPr>
              <p:nvPr/>
            </p:nvSpPr>
            <p:spPr bwMode="auto">
              <a:xfrm rot="5400000">
                <a:off x="11051056" y="26237053"/>
                <a:ext cx="398463" cy="68263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1905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Line 123"/>
              <p:cNvSpPr>
                <a:spLocks noChangeShapeType="1"/>
              </p:cNvSpPr>
              <p:nvPr/>
            </p:nvSpPr>
            <p:spPr bwMode="auto">
              <a:xfrm flipH="1">
                <a:off x="11243144" y="26506928"/>
                <a:ext cx="0" cy="465138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1" name="AutoShape 121"/>
              <p:cNvSpPr>
                <a:spLocks noChangeArrowheads="1"/>
              </p:cNvSpPr>
              <p:nvPr/>
            </p:nvSpPr>
            <p:spPr bwMode="auto">
              <a:xfrm>
                <a:off x="11035181" y="26240228"/>
                <a:ext cx="415925" cy="66675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1905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72" name="Straight Connector 71"/>
              <p:cNvCxnSpPr>
                <a:cxnSpLocks noChangeShapeType="1"/>
                <a:stCxn id="70" idx="1"/>
              </p:cNvCxnSpPr>
              <p:nvPr/>
            </p:nvCxnSpPr>
            <p:spPr bwMode="auto">
              <a:xfrm rot="16200000" flipH="1">
                <a:off x="10978032" y="27256228"/>
                <a:ext cx="531812" cy="1587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72"/>
              <p:cNvCxnSpPr>
                <a:cxnSpLocks noChangeShapeType="1"/>
              </p:cNvCxnSpPr>
              <p:nvPr/>
            </p:nvCxnSpPr>
            <p:spPr bwMode="auto">
              <a:xfrm rot="10800000">
                <a:off x="9652469" y="26705366"/>
                <a:ext cx="159067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Text Box 125"/>
              <p:cNvSpPr txBox="1">
                <a:spLocks noChangeArrowheads="1"/>
              </p:cNvSpPr>
              <p:nvPr/>
            </p:nvSpPr>
            <p:spPr bwMode="auto">
              <a:xfrm>
                <a:off x="6887044" y="26465653"/>
                <a:ext cx="1452562" cy="409575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EB</a:t>
                </a:r>
              </a:p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Channel  Recorder</a:t>
                </a:r>
                <a:endParaRPr lang="en-GB" dirty="0"/>
              </a:p>
            </p:txBody>
          </p:sp>
          <p:sp>
            <p:nvSpPr>
              <p:cNvPr id="75" name="Text Box 125"/>
              <p:cNvSpPr txBox="1">
                <a:spLocks noChangeArrowheads="1"/>
              </p:cNvSpPr>
              <p:nvPr/>
            </p:nvSpPr>
            <p:spPr bwMode="auto">
              <a:xfrm>
                <a:off x="7095006" y="27335603"/>
                <a:ext cx="1244600" cy="407988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BBC</a:t>
                </a:r>
              </a:p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MIMO Receiver</a:t>
                </a:r>
                <a:endParaRPr lang="en-GB" dirty="0"/>
              </a:p>
            </p:txBody>
          </p:sp>
          <p:sp>
            <p:nvSpPr>
              <p:cNvPr id="76" name="Text Box 125"/>
              <p:cNvSpPr txBox="1">
                <a:spLocks noChangeArrowheads="1"/>
              </p:cNvSpPr>
              <p:nvPr/>
            </p:nvSpPr>
            <p:spPr bwMode="auto">
              <a:xfrm>
                <a:off x="5504331" y="27303853"/>
                <a:ext cx="1244600" cy="409575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Real-time</a:t>
                </a:r>
              </a:p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Channel Display</a:t>
                </a:r>
                <a:endParaRPr lang="en-GB" sz="1200" dirty="0"/>
              </a:p>
            </p:txBody>
          </p:sp>
          <p:sp>
            <p:nvSpPr>
              <p:cNvPr id="77" name="Text Box 125"/>
              <p:cNvSpPr txBox="1">
                <a:spLocks noChangeArrowheads="1"/>
              </p:cNvSpPr>
              <p:nvPr/>
            </p:nvSpPr>
            <p:spPr bwMode="auto">
              <a:xfrm>
                <a:off x="9930281" y="26506928"/>
                <a:ext cx="760413" cy="407988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RF Frontend</a:t>
                </a:r>
                <a:endParaRPr lang="en-GB" dirty="0"/>
              </a:p>
            </p:txBody>
          </p:sp>
          <p:grpSp>
            <p:nvGrpSpPr>
              <p:cNvPr id="78" name="Group 145"/>
              <p:cNvGrpSpPr>
                <a:grpSpLocks/>
              </p:cNvGrpSpPr>
              <p:nvPr/>
            </p:nvGrpSpPr>
            <p:grpSpPr bwMode="auto">
              <a:xfrm>
                <a:off x="9238131" y="27300678"/>
                <a:ext cx="414338" cy="398463"/>
                <a:chOff x="2924944" y="7452320"/>
                <a:chExt cx="432048" cy="432048"/>
              </a:xfrm>
            </p:grpSpPr>
            <p:sp>
              <p:nvSpPr>
                <p:cNvPr id="79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24944" y="7452320"/>
                  <a:ext cx="432048" cy="432048"/>
                </a:xfrm>
                <a:prstGeom prst="rect">
                  <a:avLst/>
                </a:prstGeom>
                <a:solidFill>
                  <a:srgbClr val="CCECFF"/>
                </a:solidFill>
                <a:ln w="1905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0" name="AutoShape 140"/>
                <p:cNvSpPr>
                  <a:spLocks noChangeArrowheads="1"/>
                </p:cNvSpPr>
                <p:nvPr/>
              </p:nvSpPr>
              <p:spPr bwMode="auto">
                <a:xfrm rot="5400000">
                  <a:off x="2924944" y="7452320"/>
                  <a:ext cx="432048" cy="432048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rgbClr val="000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 rot="10800000">
                <a:off x="9652469" y="27495941"/>
                <a:ext cx="159067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Text Box 125"/>
              <p:cNvSpPr txBox="1">
                <a:spLocks noChangeArrowheads="1"/>
              </p:cNvSpPr>
              <p:nvPr/>
            </p:nvSpPr>
            <p:spPr bwMode="auto">
              <a:xfrm>
                <a:off x="9930281" y="27295916"/>
                <a:ext cx="760413" cy="407987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RF Frontend</a:t>
                </a:r>
                <a:endParaRPr lang="en-GB" dirty="0"/>
              </a:p>
            </p:txBody>
          </p:sp>
          <p:sp>
            <p:nvSpPr>
              <p:cNvPr id="83" name="Text Box 125"/>
              <p:cNvSpPr txBox="1">
                <a:spLocks noChangeArrowheads="1"/>
              </p:cNvSpPr>
              <p:nvPr/>
            </p:nvSpPr>
            <p:spPr bwMode="auto">
              <a:xfrm>
                <a:off x="5667844" y="26457716"/>
                <a:ext cx="873125" cy="407987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Control</a:t>
                </a:r>
              </a:p>
              <a:p>
                <a:pPr algn="ctr"/>
                <a:r>
                  <a:rPr lang="en-GB" altLang="ja-JP" sz="12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Laptop</a:t>
                </a:r>
                <a:endParaRPr lang="en-GB" dirty="0"/>
              </a:p>
            </p:txBody>
          </p:sp>
          <p:cxnSp>
            <p:nvCxnSpPr>
              <p:cNvPr id="84" name="Straight Connector 83"/>
              <p:cNvCxnSpPr>
                <a:cxnSpLocks noChangeShapeType="1"/>
              </p:cNvCxnSpPr>
              <p:nvPr/>
            </p:nvCxnSpPr>
            <p:spPr bwMode="auto">
              <a:xfrm rot="10800000">
                <a:off x="8339606" y="26573603"/>
                <a:ext cx="89852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Connector 84"/>
              <p:cNvCxnSpPr>
                <a:cxnSpLocks noChangeShapeType="1"/>
              </p:cNvCxnSpPr>
              <p:nvPr/>
            </p:nvCxnSpPr>
            <p:spPr bwMode="auto">
              <a:xfrm rot="10800000" flipV="1">
                <a:off x="8961906" y="26838716"/>
                <a:ext cx="27622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Connector 85"/>
              <p:cNvCxnSpPr>
                <a:cxnSpLocks noChangeShapeType="1"/>
              </p:cNvCxnSpPr>
              <p:nvPr/>
            </p:nvCxnSpPr>
            <p:spPr bwMode="auto">
              <a:xfrm rot="10800000" flipV="1">
                <a:off x="8755531" y="27372116"/>
                <a:ext cx="482600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Straight Connector 86"/>
              <p:cNvCxnSpPr>
                <a:cxnSpLocks noChangeShapeType="1"/>
              </p:cNvCxnSpPr>
              <p:nvPr/>
            </p:nvCxnSpPr>
            <p:spPr bwMode="auto">
              <a:xfrm rot="10800000">
                <a:off x="8339606" y="27637228"/>
                <a:ext cx="89852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87"/>
              <p:cNvCxnSpPr>
                <a:cxnSpLocks noChangeShapeType="1"/>
              </p:cNvCxnSpPr>
              <p:nvPr/>
            </p:nvCxnSpPr>
            <p:spPr bwMode="auto">
              <a:xfrm rot="10800000" flipV="1">
                <a:off x="8339606" y="26772041"/>
                <a:ext cx="41592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88"/>
              <p:cNvCxnSpPr>
                <a:cxnSpLocks noChangeShapeType="1"/>
              </p:cNvCxnSpPr>
              <p:nvPr/>
            </p:nvCxnSpPr>
            <p:spPr bwMode="auto">
              <a:xfrm rot="10800000" flipV="1">
                <a:off x="8339606" y="27438791"/>
                <a:ext cx="207963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8456287" y="27071285"/>
                <a:ext cx="598487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90"/>
              <p:cNvCxnSpPr>
                <a:cxnSpLocks noChangeShapeType="1"/>
              </p:cNvCxnSpPr>
              <p:nvPr/>
            </p:nvCxnSpPr>
            <p:spPr bwMode="auto">
              <a:xfrm rot="10800000">
                <a:off x="8547569" y="27105416"/>
                <a:ext cx="414337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 rot="5400000">
                <a:off x="8829350" y="26971272"/>
                <a:ext cx="265112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 rot="5400000">
                <a:off x="8380881" y="27272104"/>
                <a:ext cx="33337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Straight Connector 93"/>
              <p:cNvCxnSpPr>
                <a:cxnSpLocks noChangeShapeType="1"/>
              </p:cNvCxnSpPr>
              <p:nvPr/>
            </p:nvCxnSpPr>
            <p:spPr bwMode="auto">
              <a:xfrm rot="10800000">
                <a:off x="6748931" y="27503878"/>
                <a:ext cx="34607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94"/>
              <p:cNvCxnSpPr>
                <a:cxnSpLocks noChangeShapeType="1"/>
              </p:cNvCxnSpPr>
              <p:nvPr/>
            </p:nvCxnSpPr>
            <p:spPr bwMode="auto">
              <a:xfrm rot="10800000">
                <a:off x="6540969" y="26662503"/>
                <a:ext cx="346075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Connector 95"/>
              <p:cNvCxnSpPr>
                <a:cxnSpLocks noChangeShapeType="1"/>
              </p:cNvCxnSpPr>
              <p:nvPr/>
            </p:nvCxnSpPr>
            <p:spPr bwMode="auto">
              <a:xfrm rot="10800000">
                <a:off x="10690694" y="26705366"/>
                <a:ext cx="69850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96"/>
              <p:cNvCxnSpPr>
                <a:cxnSpLocks noChangeShapeType="1"/>
              </p:cNvCxnSpPr>
              <p:nvPr/>
            </p:nvCxnSpPr>
            <p:spPr bwMode="auto">
              <a:xfrm rot="10800000">
                <a:off x="10690694" y="27495941"/>
                <a:ext cx="69850" cy="0"/>
              </a:xfrm>
              <a:prstGeom prst="line">
                <a:avLst/>
              </a:prstGeom>
              <a:noFill/>
              <a:ln w="15875" algn="ctr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8" name="Text Box 113"/>
              <p:cNvSpPr txBox="1">
                <a:spLocks noChangeArrowheads="1"/>
              </p:cNvSpPr>
              <p:nvPr/>
            </p:nvSpPr>
            <p:spPr bwMode="auto">
              <a:xfrm>
                <a:off x="7866867" y="27767424"/>
                <a:ext cx="1309196" cy="330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1600" b="1" dirty="0">
                    <a:solidFill>
                      <a:srgbClr val="FF0000"/>
                    </a:solidFill>
                    <a:latin typeface="Times New Roman" pitchFamily="18" charset="0"/>
                    <a:ea typeface="MS Mincho" pitchFamily="49" charset="-128"/>
                  </a:rPr>
                  <a:t>Receive Side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Text Box 108"/>
              <p:cNvSpPr txBox="1">
                <a:spLocks noChangeArrowheads="1"/>
              </p:cNvSpPr>
              <p:nvPr/>
            </p:nvSpPr>
            <p:spPr bwMode="auto">
              <a:xfrm>
                <a:off x="8447556" y="26362466"/>
                <a:ext cx="420688" cy="223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8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Rx0</a:t>
                </a:r>
              </a:p>
              <a:p>
                <a:endParaRPr lang="en-GB" dirty="0"/>
              </a:p>
            </p:txBody>
          </p:sp>
          <p:sp>
            <p:nvSpPr>
              <p:cNvPr id="140" name="Text Box 108"/>
              <p:cNvSpPr txBox="1">
                <a:spLocks noChangeArrowheads="1"/>
              </p:cNvSpPr>
              <p:nvPr/>
            </p:nvSpPr>
            <p:spPr bwMode="auto">
              <a:xfrm>
                <a:off x="8236419" y="27124466"/>
                <a:ext cx="422275" cy="223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8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Rx0</a:t>
                </a:r>
              </a:p>
              <a:p>
                <a:endParaRPr lang="en-GB" dirty="0"/>
              </a:p>
            </p:txBody>
          </p:sp>
          <p:sp>
            <p:nvSpPr>
              <p:cNvPr id="141" name="Text Box 108"/>
              <p:cNvSpPr txBox="1">
                <a:spLocks noChangeArrowheads="1"/>
              </p:cNvSpPr>
              <p:nvPr/>
            </p:nvSpPr>
            <p:spPr bwMode="auto">
              <a:xfrm>
                <a:off x="8350719" y="26762516"/>
                <a:ext cx="422275" cy="223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8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Rx1</a:t>
                </a:r>
              </a:p>
              <a:p>
                <a:endParaRPr lang="en-GB" dirty="0"/>
              </a:p>
            </p:txBody>
          </p:sp>
          <p:sp>
            <p:nvSpPr>
              <p:cNvPr id="142" name="Text Box 108"/>
              <p:cNvSpPr txBox="1">
                <a:spLocks noChangeArrowheads="1"/>
              </p:cNvSpPr>
              <p:nvPr/>
            </p:nvSpPr>
            <p:spPr bwMode="auto">
              <a:xfrm>
                <a:off x="8457081" y="27467366"/>
                <a:ext cx="420688" cy="223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ja-JP" sz="8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Rx1</a:t>
                </a:r>
              </a:p>
              <a:p>
                <a:endParaRPr lang="en-GB" dirty="0"/>
              </a:p>
            </p:txBody>
          </p:sp>
          <p:sp>
            <p:nvSpPr>
              <p:cNvPr id="143" name="Text Box 111"/>
              <p:cNvSpPr txBox="1">
                <a:spLocks noChangeArrowheads="1"/>
              </p:cNvSpPr>
              <p:nvPr/>
            </p:nvSpPr>
            <p:spPr bwMode="auto">
              <a:xfrm>
                <a:off x="10466884" y="25293115"/>
                <a:ext cx="1302815" cy="762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GB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Cross-polar</a:t>
                </a:r>
              </a:p>
              <a:p>
                <a:pPr algn="ctr"/>
                <a:r>
                  <a:rPr lang="en-GB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</a:rPr>
                  <a:t>Application Antenna</a:t>
                </a:r>
              </a:p>
              <a:p>
                <a:endParaRPr lang="en-GB" sz="14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03191" y="27136128"/>
              <a:ext cx="3389641" cy="1464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4F219B"/>
                  </a:solidFill>
                </a:rPr>
                <a:t>2x2 MIMO</a:t>
              </a:r>
            </a:p>
            <a:p>
              <a:pPr algn="ctr"/>
              <a:r>
                <a:rPr lang="en-GB" sz="2200" b="1" dirty="0" smtClean="0">
                  <a:solidFill>
                    <a:srgbClr val="4F219B"/>
                  </a:solidFill>
                </a:rPr>
                <a:t>Channel Sounding</a:t>
              </a:r>
              <a:endParaRPr lang="en-GB" sz="2200" b="1" dirty="0">
                <a:solidFill>
                  <a:srgbClr val="4F219B"/>
                </a:solidFill>
              </a:endParaRPr>
            </a:p>
          </p:txBody>
        </p:sp>
        <p:grpSp>
          <p:nvGrpSpPr>
            <p:cNvPr id="144" name="Group 151"/>
            <p:cNvGrpSpPr>
              <a:grpSpLocks/>
            </p:cNvGrpSpPr>
            <p:nvPr/>
          </p:nvGrpSpPr>
          <p:grpSpPr bwMode="auto">
            <a:xfrm>
              <a:off x="5877595" y="25216493"/>
              <a:ext cx="2194605" cy="931863"/>
              <a:chOff x="5157192" y="5292080"/>
              <a:chExt cx="1368425" cy="1008063"/>
            </a:xfrm>
          </p:grpSpPr>
          <p:sp>
            <p:nvSpPr>
              <p:cNvPr id="145" name="Freeform 118"/>
              <p:cNvSpPr>
                <a:spLocks/>
              </p:cNvSpPr>
              <p:nvPr/>
            </p:nvSpPr>
            <p:spPr bwMode="auto">
              <a:xfrm rot="-642456">
                <a:off x="5877917" y="5292080"/>
                <a:ext cx="431800" cy="1008063"/>
              </a:xfrm>
              <a:custGeom>
                <a:avLst/>
                <a:gdLst>
                  <a:gd name="T0" fmla="*/ 0 w 272"/>
                  <a:gd name="T1" fmla="*/ 0 h 635"/>
                  <a:gd name="T2" fmla="*/ 227 w 272"/>
                  <a:gd name="T3" fmla="*/ 182 h 635"/>
                  <a:gd name="T4" fmla="*/ 227 w 272"/>
                  <a:gd name="T5" fmla="*/ 318 h 635"/>
                  <a:gd name="T6" fmla="*/ 91 w 272"/>
                  <a:gd name="T7" fmla="*/ 363 h 635"/>
                  <a:gd name="T8" fmla="*/ 91 w 272"/>
                  <a:gd name="T9" fmla="*/ 499 h 635"/>
                  <a:gd name="T10" fmla="*/ 272 w 272"/>
                  <a:gd name="T11" fmla="*/ 635 h 6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635"/>
                  <a:gd name="T20" fmla="*/ 272 w 272"/>
                  <a:gd name="T21" fmla="*/ 635 h 6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635">
                    <a:moveTo>
                      <a:pt x="0" y="0"/>
                    </a:moveTo>
                    <a:cubicBezTo>
                      <a:pt x="94" y="64"/>
                      <a:pt x="189" y="129"/>
                      <a:pt x="227" y="182"/>
                    </a:cubicBezTo>
                    <a:cubicBezTo>
                      <a:pt x="265" y="235"/>
                      <a:pt x="250" y="288"/>
                      <a:pt x="227" y="318"/>
                    </a:cubicBezTo>
                    <a:cubicBezTo>
                      <a:pt x="204" y="348"/>
                      <a:pt x="114" y="333"/>
                      <a:pt x="91" y="363"/>
                    </a:cubicBezTo>
                    <a:cubicBezTo>
                      <a:pt x="68" y="393"/>
                      <a:pt x="61" y="454"/>
                      <a:pt x="91" y="499"/>
                    </a:cubicBezTo>
                    <a:cubicBezTo>
                      <a:pt x="121" y="544"/>
                      <a:pt x="196" y="589"/>
                      <a:pt x="272" y="635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6" name="Freeform 119"/>
              <p:cNvSpPr>
                <a:spLocks/>
              </p:cNvSpPr>
              <p:nvPr/>
            </p:nvSpPr>
            <p:spPr bwMode="auto">
              <a:xfrm rot="-642456">
                <a:off x="5446117" y="5292080"/>
                <a:ext cx="431800" cy="1008063"/>
              </a:xfrm>
              <a:custGeom>
                <a:avLst/>
                <a:gdLst>
                  <a:gd name="T0" fmla="*/ 0 w 272"/>
                  <a:gd name="T1" fmla="*/ 0 h 635"/>
                  <a:gd name="T2" fmla="*/ 227 w 272"/>
                  <a:gd name="T3" fmla="*/ 182 h 635"/>
                  <a:gd name="T4" fmla="*/ 227 w 272"/>
                  <a:gd name="T5" fmla="*/ 318 h 635"/>
                  <a:gd name="T6" fmla="*/ 91 w 272"/>
                  <a:gd name="T7" fmla="*/ 363 h 635"/>
                  <a:gd name="T8" fmla="*/ 91 w 272"/>
                  <a:gd name="T9" fmla="*/ 499 h 635"/>
                  <a:gd name="T10" fmla="*/ 272 w 272"/>
                  <a:gd name="T11" fmla="*/ 635 h 6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635"/>
                  <a:gd name="T20" fmla="*/ 272 w 272"/>
                  <a:gd name="T21" fmla="*/ 635 h 6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635">
                    <a:moveTo>
                      <a:pt x="0" y="0"/>
                    </a:moveTo>
                    <a:cubicBezTo>
                      <a:pt x="94" y="64"/>
                      <a:pt x="189" y="129"/>
                      <a:pt x="227" y="182"/>
                    </a:cubicBezTo>
                    <a:cubicBezTo>
                      <a:pt x="265" y="235"/>
                      <a:pt x="250" y="288"/>
                      <a:pt x="227" y="318"/>
                    </a:cubicBezTo>
                    <a:cubicBezTo>
                      <a:pt x="204" y="348"/>
                      <a:pt x="114" y="333"/>
                      <a:pt x="91" y="363"/>
                    </a:cubicBezTo>
                    <a:cubicBezTo>
                      <a:pt x="68" y="393"/>
                      <a:pt x="61" y="454"/>
                      <a:pt x="91" y="499"/>
                    </a:cubicBezTo>
                    <a:cubicBezTo>
                      <a:pt x="121" y="544"/>
                      <a:pt x="196" y="589"/>
                      <a:pt x="272" y="635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7" name="AutoShape 120"/>
              <p:cNvSpPr>
                <a:spLocks noChangeArrowheads="1"/>
              </p:cNvSpPr>
              <p:nvPr/>
            </p:nvSpPr>
            <p:spPr bwMode="auto">
              <a:xfrm>
                <a:off x="5157192" y="5508104"/>
                <a:ext cx="1368425" cy="503238"/>
              </a:xfrm>
              <a:prstGeom prst="cloudCallout">
                <a:avLst>
                  <a:gd name="adj1" fmla="val 37704"/>
                  <a:gd name="adj2" fmla="val 157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altLang="ja-JP" sz="1600" b="1" dirty="0">
                    <a:solidFill>
                      <a:srgbClr val="FF3300"/>
                    </a:solidFill>
                    <a:latin typeface="Times New Roman" pitchFamily="18" charset="0"/>
                    <a:ea typeface="MS Mincho" pitchFamily="49" charset="-128"/>
                  </a:rPr>
                  <a:t>Channel</a:t>
                </a:r>
                <a:endParaRPr lang="en-GB" sz="1600" dirty="0"/>
              </a:p>
            </p:txBody>
          </p:sp>
        </p:grpSp>
      </p:grpSp>
      <p:sp>
        <p:nvSpPr>
          <p:cNvPr id="149" name="AutoShape 428"/>
          <p:cNvSpPr>
            <a:spLocks noChangeArrowheads="1"/>
          </p:cNvSpPr>
          <p:nvPr/>
        </p:nvSpPr>
        <p:spPr bwMode="auto">
          <a:xfrm>
            <a:off x="10803545" y="6870644"/>
            <a:ext cx="9571435" cy="79208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2952750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Measurement campaigns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0" name="AutoShape 428"/>
          <p:cNvSpPr>
            <a:spLocks noChangeArrowheads="1"/>
          </p:cNvSpPr>
          <p:nvPr/>
        </p:nvSpPr>
        <p:spPr bwMode="auto">
          <a:xfrm>
            <a:off x="10560323" y="16055974"/>
            <a:ext cx="9462818" cy="10001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2952750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Prototypes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1" name="Text Box 415"/>
          <p:cNvSpPr txBox="1">
            <a:spLocks noChangeArrowheads="1"/>
          </p:cNvSpPr>
          <p:nvPr/>
        </p:nvSpPr>
        <p:spPr bwMode="auto">
          <a:xfrm>
            <a:off x="484567" y="26306451"/>
            <a:ext cx="9764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3200" dirty="0" smtClean="0">
                <a:solidFill>
                  <a:srgbClr val="0373FB"/>
                </a:solidFill>
                <a:latin typeface="Comic Sans MS" pitchFamily="66" charset="0"/>
              </a:rPr>
              <a:t>Test of the SC-OFDM platform</a:t>
            </a:r>
            <a:endParaRPr lang="en-GB" sz="3200" dirty="0" smtClean="0">
              <a:latin typeface="Comic Sans MS" pitchFamily="66" charset="0"/>
            </a:endParaRPr>
          </a:p>
          <a:p>
            <a:pPr algn="just"/>
            <a:r>
              <a:rPr lang="en-GB" sz="2800" dirty="0" smtClean="0">
                <a:latin typeface="Comic Sans MS" pitchFamily="66" charset="0"/>
              </a:rPr>
              <a:t>SC-OFDM test platform in MERCE Rennes</a:t>
            </a:r>
          </a:p>
          <a:p>
            <a:pPr algn="just"/>
            <a:r>
              <a:rPr lang="en-GB" sz="2800" dirty="0" smtClean="0">
                <a:latin typeface="Comic Sans MS" pitchFamily="66" charset="0"/>
              </a:rPr>
              <a:t>Validation of the satellite component for DVB-NGH</a:t>
            </a:r>
          </a:p>
          <a:p>
            <a:pPr algn="just"/>
            <a:endParaRPr lang="en-GB" sz="3200" dirty="0">
              <a:latin typeface="Comic Sans MS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625" y="18888869"/>
            <a:ext cx="2144297" cy="3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119" y="18274918"/>
            <a:ext cx="3812212" cy="21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525" y="20649400"/>
            <a:ext cx="3930176" cy="21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894" y="23063459"/>
            <a:ext cx="6364988" cy="6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722" y="24282880"/>
            <a:ext cx="3505104" cy="21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020" y="23852230"/>
            <a:ext cx="28670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51" y="26704447"/>
            <a:ext cx="33432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Box 151"/>
          <p:cNvSpPr txBox="1"/>
          <p:nvPr/>
        </p:nvSpPr>
        <p:spPr>
          <a:xfrm>
            <a:off x="10600318" y="22334843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Thomson Broadcast DVB-T2 transmitter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4891331" y="2023841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Teamcast</a:t>
            </a:r>
            <a:r>
              <a:rPr lang="en-GB" sz="1800" dirty="0" smtClean="0">
                <a:latin typeface="Comic Sans MS" pitchFamily="66" charset="0"/>
              </a:rPr>
              <a:t> DVB-T2 modulator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5938852" y="22484803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Teamcast</a:t>
            </a:r>
            <a:r>
              <a:rPr lang="en-GB" sz="1800" dirty="0" smtClean="0">
                <a:latin typeface="Comic Sans MS" pitchFamily="66" charset="0"/>
              </a:rPr>
              <a:t> DVB-T2 demodulator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3872855" y="2373360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Mier</a:t>
            </a:r>
            <a:r>
              <a:rPr lang="en-GB" sz="1800" dirty="0" smtClean="0">
                <a:latin typeface="Comic Sans MS" pitchFamily="66" charset="0"/>
              </a:rPr>
              <a:t> DVB-T2 transmitter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207171" y="26390243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Mier</a:t>
            </a:r>
            <a:r>
              <a:rPr lang="en-GB" sz="1800" dirty="0" smtClean="0">
                <a:latin typeface="Comic Sans MS" pitchFamily="66" charset="0"/>
              </a:rPr>
              <a:t> DVB-T2 </a:t>
            </a:r>
            <a:r>
              <a:rPr lang="en-GB" sz="1800" dirty="0" smtClean="0">
                <a:latin typeface="Comic Sans MS" pitchFamily="66" charset="0"/>
              </a:rPr>
              <a:t>gapfiller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6690841" y="2613602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LaSalle DVB-T2 Gateway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597854" y="27662781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Enensys</a:t>
            </a:r>
            <a:r>
              <a:rPr lang="en-GB" sz="1800" dirty="0" smtClean="0">
                <a:latin typeface="Comic Sans MS" pitchFamily="66" charset="0"/>
              </a:rPr>
              <a:t> DVB-T2 Gateway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71" name="Text Box 415"/>
          <p:cNvSpPr txBox="1">
            <a:spLocks noChangeArrowheads="1"/>
          </p:cNvSpPr>
          <p:nvPr/>
        </p:nvSpPr>
        <p:spPr bwMode="auto">
          <a:xfrm>
            <a:off x="11008930" y="8023006"/>
            <a:ext cx="92034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3600" b="1" dirty="0" smtClean="0">
                <a:solidFill>
                  <a:srgbClr val="0373FB"/>
                </a:solidFill>
                <a:latin typeface="Comic Sans MS" pitchFamily="66" charset="0"/>
              </a:rPr>
              <a:t>Two Measurements Campaigns carried out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0373FB"/>
                </a:solidFill>
                <a:latin typeface="Comic Sans MS" pitchFamily="66" charset="0"/>
              </a:rPr>
              <a:t>Nov.2011(Barcelona) - “DVB-T2 Advanced Features Field Trials”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GB" sz="2800" b="1" dirty="0" smtClean="0">
                <a:latin typeface="Comic Sans MS" pitchFamily="66" charset="0"/>
              </a:rPr>
              <a:t>Features tested: Multiple PLP.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0373FB"/>
                </a:solidFill>
                <a:latin typeface="Comic Sans MS" pitchFamily="66" charset="0"/>
              </a:rPr>
              <a:t>Sep./Oct.2012 (Barcelona) - “T2-Lite Field Trials”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GB" sz="2800" b="1" dirty="0" smtClean="0">
                <a:latin typeface="Comic Sans MS" pitchFamily="66" charset="0"/>
              </a:rPr>
              <a:t>Features tested: T2-Lite, Mixed T2-Base/T2-Lite, SFN</a:t>
            </a:r>
            <a:endParaRPr lang="en-GB" sz="2400" b="1" dirty="0" smtClean="0">
              <a:solidFill>
                <a:srgbClr val="0373FB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endParaRPr lang="en-GB" sz="2400" b="1" dirty="0">
              <a:solidFill>
                <a:srgbClr val="0373FB"/>
              </a:solidFill>
              <a:latin typeface="Comic Sans MS" pitchFamily="66" charset="0"/>
            </a:endParaRPr>
          </a:p>
        </p:txBody>
      </p:sp>
      <p:sp>
        <p:nvSpPr>
          <p:cNvPr id="155" name="Rectangle 19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56" name="Rectangle 20"/>
          <p:cNvSpPr>
            <a:spLocks noChangeArrowheads="1"/>
          </p:cNvSpPr>
          <p:nvPr/>
        </p:nvSpPr>
        <p:spPr bwMode="auto">
          <a:xfrm>
            <a:off x="10470337" y="1294939"/>
            <a:ext cx="46358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160" y="13119827"/>
            <a:ext cx="3241947" cy="18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365" y="12603796"/>
            <a:ext cx="49815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13" y="29434199"/>
            <a:ext cx="1066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242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CELTIC-new-General</vt:lpstr>
      <vt:lpstr>PowerPoint Presentation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Heinz Brüggemann</dc:creator>
  <cp:lastModifiedBy>jbjorkqv</cp:lastModifiedBy>
  <cp:revision>36</cp:revision>
  <cp:lastPrinted>2013-02-08T12:43:28Z</cp:lastPrinted>
  <dcterms:created xsi:type="dcterms:W3CDTF">2006-10-09T15:04:21Z</dcterms:created>
  <dcterms:modified xsi:type="dcterms:W3CDTF">2013-02-08T13:50:27Z</dcterms:modified>
</cp:coreProperties>
</file>