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44E6C72-B01A-4041-95D1-73BB54660660}" type="datetimeFigureOut">
              <a:rPr lang="sv-FI" smtClean="0"/>
              <a:t>23-09-2023</a:t>
            </a:fld>
            <a:endParaRPr lang="sv-FI"/>
          </a:p>
        </p:txBody>
      </p:sp>
      <p:sp>
        <p:nvSpPr>
          <p:cNvPr id="5" name="Footer Placeholder 4"/>
          <p:cNvSpPr>
            <a:spLocks noGrp="1"/>
          </p:cNvSpPr>
          <p:nvPr>
            <p:ph type="ftr" sz="quarter" idx="11"/>
          </p:nvPr>
        </p:nvSpPr>
        <p:spPr>
          <a:xfrm>
            <a:off x="1371600" y="4323845"/>
            <a:ext cx="6400800" cy="365125"/>
          </a:xfrm>
        </p:spPr>
        <p:txBody>
          <a:bodyPr/>
          <a:lstStyle/>
          <a:p>
            <a:endParaRPr lang="sv-FI"/>
          </a:p>
        </p:txBody>
      </p:sp>
      <p:sp>
        <p:nvSpPr>
          <p:cNvPr id="6" name="Slide Number Placeholder 5"/>
          <p:cNvSpPr>
            <a:spLocks noGrp="1"/>
          </p:cNvSpPr>
          <p:nvPr>
            <p:ph type="sldNum" sz="quarter" idx="12"/>
          </p:nvPr>
        </p:nvSpPr>
        <p:spPr>
          <a:xfrm>
            <a:off x="8077200" y="1430866"/>
            <a:ext cx="2743200" cy="365125"/>
          </a:xfrm>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193926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4E6C72-B01A-4041-95D1-73BB54660660}" type="datetimeFigureOut">
              <a:rPr lang="sv-FI" smtClean="0"/>
              <a:t>23-09-2023</a:t>
            </a:fld>
            <a:endParaRPr lang="sv-FI"/>
          </a:p>
        </p:txBody>
      </p:sp>
      <p:sp>
        <p:nvSpPr>
          <p:cNvPr id="6" name="Footer Placeholder 5"/>
          <p:cNvSpPr>
            <a:spLocks noGrp="1"/>
          </p:cNvSpPr>
          <p:nvPr>
            <p:ph type="ftr" sz="quarter" idx="11"/>
          </p:nvPr>
        </p:nvSpPr>
        <p:spPr/>
        <p:txBody>
          <a:bodyPr/>
          <a:lstStyle/>
          <a:p>
            <a:endParaRPr lang="sv-FI"/>
          </a:p>
        </p:txBody>
      </p:sp>
      <p:sp>
        <p:nvSpPr>
          <p:cNvPr id="7" name="Slide Number Placeholder 6"/>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160137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44E6C72-B01A-4041-95D1-73BB54660660}" type="datetimeFigureOut">
              <a:rPr lang="sv-FI" smtClean="0"/>
              <a:t>23-09-2023</a:t>
            </a:fld>
            <a:endParaRPr lang="sv-FI"/>
          </a:p>
        </p:txBody>
      </p:sp>
      <p:sp>
        <p:nvSpPr>
          <p:cNvPr id="6" name="Footer Placeholder 5"/>
          <p:cNvSpPr>
            <a:spLocks noGrp="1"/>
          </p:cNvSpPr>
          <p:nvPr>
            <p:ph type="ftr" sz="quarter" idx="11"/>
          </p:nvPr>
        </p:nvSpPr>
        <p:spPr>
          <a:xfrm>
            <a:off x="685800" y="379941"/>
            <a:ext cx="6991492" cy="365125"/>
          </a:xfrm>
        </p:spPr>
        <p:txBody>
          <a:bodyPr/>
          <a:lstStyle/>
          <a:p>
            <a:endParaRPr lang="sv-FI"/>
          </a:p>
        </p:txBody>
      </p:sp>
      <p:sp>
        <p:nvSpPr>
          <p:cNvPr id="7" name="Slide Number Placeholder 6"/>
          <p:cNvSpPr>
            <a:spLocks noGrp="1"/>
          </p:cNvSpPr>
          <p:nvPr>
            <p:ph type="sldNum" sz="quarter" idx="12"/>
          </p:nvPr>
        </p:nvSpPr>
        <p:spPr>
          <a:xfrm>
            <a:off x="10862452" y="381000"/>
            <a:ext cx="643748" cy="365125"/>
          </a:xfrm>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561732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44E6C72-B01A-4041-95D1-73BB54660660}" type="datetimeFigureOut">
              <a:rPr lang="sv-FI" smtClean="0"/>
              <a:t>23-09-2023</a:t>
            </a:fld>
            <a:endParaRPr lang="sv-FI"/>
          </a:p>
        </p:txBody>
      </p:sp>
      <p:sp>
        <p:nvSpPr>
          <p:cNvPr id="6" name="Footer Placeholder 5"/>
          <p:cNvSpPr>
            <a:spLocks noGrp="1"/>
          </p:cNvSpPr>
          <p:nvPr>
            <p:ph type="ftr" sz="quarter" idx="11"/>
          </p:nvPr>
        </p:nvSpPr>
        <p:spPr>
          <a:xfrm>
            <a:off x="685800" y="379941"/>
            <a:ext cx="6991492" cy="365125"/>
          </a:xfrm>
        </p:spPr>
        <p:txBody>
          <a:bodyPr/>
          <a:lstStyle/>
          <a:p>
            <a:endParaRPr lang="sv-FI"/>
          </a:p>
        </p:txBody>
      </p:sp>
      <p:sp>
        <p:nvSpPr>
          <p:cNvPr id="7" name="Slide Number Placeholder 6"/>
          <p:cNvSpPr>
            <a:spLocks noGrp="1"/>
          </p:cNvSpPr>
          <p:nvPr>
            <p:ph type="sldNum" sz="quarter" idx="12"/>
          </p:nvPr>
        </p:nvSpPr>
        <p:spPr>
          <a:xfrm>
            <a:off x="10862452" y="381000"/>
            <a:ext cx="643748" cy="365125"/>
          </a:xfrm>
        </p:spPr>
        <p:txBody>
          <a:bodyPr/>
          <a:lstStyle/>
          <a:p>
            <a:fld id="{6AA8C120-70A7-4939-80D4-F67B694A9E36}" type="slidenum">
              <a:rPr lang="sv-FI" smtClean="0"/>
              <a:t>‹#›</a:t>
            </a:fld>
            <a:endParaRPr lang="sv-FI"/>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32143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44E6C72-B01A-4041-95D1-73BB54660660}" type="datetimeFigureOut">
              <a:rPr lang="sv-FI" smtClean="0"/>
              <a:t>23-09-2023</a:t>
            </a:fld>
            <a:endParaRPr lang="sv-FI"/>
          </a:p>
        </p:txBody>
      </p:sp>
      <p:sp>
        <p:nvSpPr>
          <p:cNvPr id="6" name="Footer Placeholder 5"/>
          <p:cNvSpPr>
            <a:spLocks noGrp="1"/>
          </p:cNvSpPr>
          <p:nvPr>
            <p:ph type="ftr" sz="quarter" idx="11"/>
          </p:nvPr>
        </p:nvSpPr>
        <p:spPr>
          <a:xfrm>
            <a:off x="685800" y="378883"/>
            <a:ext cx="6991492" cy="365125"/>
          </a:xfrm>
        </p:spPr>
        <p:txBody>
          <a:bodyPr/>
          <a:lstStyle/>
          <a:p>
            <a:endParaRPr lang="sv-FI"/>
          </a:p>
        </p:txBody>
      </p:sp>
      <p:sp>
        <p:nvSpPr>
          <p:cNvPr id="7" name="Slide Number Placeholder 6"/>
          <p:cNvSpPr>
            <a:spLocks noGrp="1"/>
          </p:cNvSpPr>
          <p:nvPr>
            <p:ph type="sldNum" sz="quarter" idx="12"/>
          </p:nvPr>
        </p:nvSpPr>
        <p:spPr>
          <a:xfrm>
            <a:off x="10862452" y="381000"/>
            <a:ext cx="643748" cy="365125"/>
          </a:xfrm>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1873280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4E6C72-B01A-4041-95D1-73BB54660660}" type="datetimeFigureOut">
              <a:rPr lang="sv-FI" smtClean="0"/>
              <a:t>23-09-2023</a:t>
            </a:fld>
            <a:endParaRPr lang="sv-FI"/>
          </a:p>
        </p:txBody>
      </p:sp>
      <p:sp>
        <p:nvSpPr>
          <p:cNvPr id="4" name="Footer Placeholder 3"/>
          <p:cNvSpPr>
            <a:spLocks noGrp="1"/>
          </p:cNvSpPr>
          <p:nvPr>
            <p:ph type="ftr" sz="quarter" idx="11"/>
          </p:nvPr>
        </p:nvSpPr>
        <p:spPr/>
        <p:txBody>
          <a:bodyPr/>
          <a:lstStyle/>
          <a:p>
            <a:endParaRPr lang="sv-FI"/>
          </a:p>
        </p:txBody>
      </p:sp>
      <p:sp>
        <p:nvSpPr>
          <p:cNvPr id="5" name="Slide Number Placeholder 4"/>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2135714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4E6C72-B01A-4041-95D1-73BB54660660}" type="datetimeFigureOut">
              <a:rPr lang="sv-FI" smtClean="0"/>
              <a:t>23-09-2023</a:t>
            </a:fld>
            <a:endParaRPr lang="sv-FI"/>
          </a:p>
        </p:txBody>
      </p:sp>
      <p:sp>
        <p:nvSpPr>
          <p:cNvPr id="4" name="Footer Placeholder 3"/>
          <p:cNvSpPr>
            <a:spLocks noGrp="1"/>
          </p:cNvSpPr>
          <p:nvPr>
            <p:ph type="ftr" sz="quarter" idx="11"/>
          </p:nvPr>
        </p:nvSpPr>
        <p:spPr/>
        <p:txBody>
          <a:bodyPr/>
          <a:lstStyle/>
          <a:p>
            <a:endParaRPr lang="sv-FI"/>
          </a:p>
        </p:txBody>
      </p:sp>
      <p:sp>
        <p:nvSpPr>
          <p:cNvPr id="5" name="Slide Number Placeholder 4"/>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3695020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4E6C72-B01A-4041-95D1-73BB54660660}" type="datetimeFigureOut">
              <a:rPr lang="sv-FI" smtClean="0"/>
              <a:t>23-09-2023</a:t>
            </a:fld>
            <a:endParaRPr lang="sv-FI"/>
          </a:p>
        </p:txBody>
      </p:sp>
      <p:sp>
        <p:nvSpPr>
          <p:cNvPr id="5" name="Footer Placeholder 4"/>
          <p:cNvSpPr>
            <a:spLocks noGrp="1"/>
          </p:cNvSpPr>
          <p:nvPr>
            <p:ph type="ftr" sz="quarter" idx="11"/>
          </p:nvPr>
        </p:nvSpPr>
        <p:spPr/>
        <p:txBody>
          <a:bodyPr/>
          <a:lstStyle/>
          <a:p>
            <a:endParaRPr lang="sv-FI"/>
          </a:p>
        </p:txBody>
      </p:sp>
      <p:sp>
        <p:nvSpPr>
          <p:cNvPr id="6" name="Slide Number Placeholder 5"/>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1501957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44E6C72-B01A-4041-95D1-73BB54660660}" type="datetimeFigureOut">
              <a:rPr lang="sv-FI" smtClean="0"/>
              <a:t>23-09-2023</a:t>
            </a:fld>
            <a:endParaRPr lang="sv-FI"/>
          </a:p>
        </p:txBody>
      </p:sp>
      <p:sp>
        <p:nvSpPr>
          <p:cNvPr id="5" name="Footer Placeholder 4"/>
          <p:cNvSpPr>
            <a:spLocks noGrp="1"/>
          </p:cNvSpPr>
          <p:nvPr>
            <p:ph type="ftr" sz="quarter" idx="11"/>
          </p:nvPr>
        </p:nvSpPr>
        <p:spPr>
          <a:xfrm>
            <a:off x="685800" y="381000"/>
            <a:ext cx="6991492" cy="365125"/>
          </a:xfrm>
        </p:spPr>
        <p:txBody>
          <a:bodyPr/>
          <a:lstStyle/>
          <a:p>
            <a:endParaRPr lang="sv-FI"/>
          </a:p>
        </p:txBody>
      </p:sp>
      <p:sp>
        <p:nvSpPr>
          <p:cNvPr id="6" name="Slide Number Placeholder 5"/>
          <p:cNvSpPr>
            <a:spLocks noGrp="1"/>
          </p:cNvSpPr>
          <p:nvPr>
            <p:ph type="sldNum" sz="quarter" idx="12"/>
          </p:nvPr>
        </p:nvSpPr>
        <p:spPr>
          <a:xfrm>
            <a:off x="10862452" y="381000"/>
            <a:ext cx="643748" cy="365125"/>
          </a:xfrm>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51883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4E6C72-B01A-4041-95D1-73BB54660660}" type="datetimeFigureOut">
              <a:rPr lang="sv-FI" smtClean="0"/>
              <a:t>23-09-2023</a:t>
            </a:fld>
            <a:endParaRPr lang="sv-FI"/>
          </a:p>
        </p:txBody>
      </p:sp>
      <p:sp>
        <p:nvSpPr>
          <p:cNvPr id="5" name="Footer Placeholder 4"/>
          <p:cNvSpPr>
            <a:spLocks noGrp="1"/>
          </p:cNvSpPr>
          <p:nvPr>
            <p:ph type="ftr" sz="quarter" idx="11"/>
          </p:nvPr>
        </p:nvSpPr>
        <p:spPr/>
        <p:txBody>
          <a:bodyPr/>
          <a:lstStyle/>
          <a:p>
            <a:endParaRPr lang="sv-FI"/>
          </a:p>
        </p:txBody>
      </p:sp>
      <p:sp>
        <p:nvSpPr>
          <p:cNvPr id="6" name="Slide Number Placeholder 5"/>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357684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44E6C72-B01A-4041-95D1-73BB54660660}" type="datetimeFigureOut">
              <a:rPr lang="sv-FI" smtClean="0"/>
              <a:t>23-09-2023</a:t>
            </a:fld>
            <a:endParaRPr lang="sv-FI"/>
          </a:p>
        </p:txBody>
      </p:sp>
      <p:sp>
        <p:nvSpPr>
          <p:cNvPr id="5" name="Footer Placeholder 4"/>
          <p:cNvSpPr>
            <a:spLocks noGrp="1"/>
          </p:cNvSpPr>
          <p:nvPr>
            <p:ph type="ftr" sz="quarter" idx="11"/>
          </p:nvPr>
        </p:nvSpPr>
        <p:spPr>
          <a:xfrm>
            <a:off x="685800" y="381001"/>
            <a:ext cx="6991492" cy="364065"/>
          </a:xfrm>
        </p:spPr>
        <p:txBody>
          <a:bodyPr/>
          <a:lstStyle/>
          <a:p>
            <a:endParaRPr lang="sv-FI"/>
          </a:p>
        </p:txBody>
      </p:sp>
      <p:sp>
        <p:nvSpPr>
          <p:cNvPr id="6" name="Slide Number Placeholder 5"/>
          <p:cNvSpPr>
            <a:spLocks noGrp="1"/>
          </p:cNvSpPr>
          <p:nvPr>
            <p:ph type="sldNum" sz="quarter" idx="12"/>
          </p:nvPr>
        </p:nvSpPr>
        <p:spPr>
          <a:xfrm>
            <a:off x="10862452" y="381000"/>
            <a:ext cx="643748" cy="365125"/>
          </a:xfrm>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350615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4E6C72-B01A-4041-95D1-73BB54660660}" type="datetimeFigureOut">
              <a:rPr lang="sv-FI" smtClean="0"/>
              <a:t>23-09-2023</a:t>
            </a:fld>
            <a:endParaRPr lang="sv-FI"/>
          </a:p>
        </p:txBody>
      </p:sp>
      <p:sp>
        <p:nvSpPr>
          <p:cNvPr id="6" name="Footer Placeholder 5"/>
          <p:cNvSpPr>
            <a:spLocks noGrp="1"/>
          </p:cNvSpPr>
          <p:nvPr>
            <p:ph type="ftr" sz="quarter" idx="11"/>
          </p:nvPr>
        </p:nvSpPr>
        <p:spPr/>
        <p:txBody>
          <a:bodyPr/>
          <a:lstStyle/>
          <a:p>
            <a:endParaRPr lang="sv-FI"/>
          </a:p>
        </p:txBody>
      </p:sp>
      <p:sp>
        <p:nvSpPr>
          <p:cNvPr id="7" name="Slide Number Placeholder 6"/>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52787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4E6C72-B01A-4041-95D1-73BB54660660}" type="datetimeFigureOut">
              <a:rPr lang="sv-FI" smtClean="0"/>
              <a:t>23-09-2023</a:t>
            </a:fld>
            <a:endParaRPr lang="sv-FI"/>
          </a:p>
        </p:txBody>
      </p:sp>
      <p:sp>
        <p:nvSpPr>
          <p:cNvPr id="8" name="Footer Placeholder 7"/>
          <p:cNvSpPr>
            <a:spLocks noGrp="1"/>
          </p:cNvSpPr>
          <p:nvPr>
            <p:ph type="ftr" sz="quarter" idx="11"/>
          </p:nvPr>
        </p:nvSpPr>
        <p:spPr/>
        <p:txBody>
          <a:bodyPr/>
          <a:lstStyle/>
          <a:p>
            <a:endParaRPr lang="sv-FI"/>
          </a:p>
        </p:txBody>
      </p:sp>
      <p:sp>
        <p:nvSpPr>
          <p:cNvPr id="9" name="Slide Number Placeholder 8"/>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64770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4E6C72-B01A-4041-95D1-73BB54660660}" type="datetimeFigureOut">
              <a:rPr lang="sv-FI" smtClean="0"/>
              <a:t>23-09-2023</a:t>
            </a:fld>
            <a:endParaRPr lang="sv-FI"/>
          </a:p>
        </p:txBody>
      </p:sp>
      <p:sp>
        <p:nvSpPr>
          <p:cNvPr id="4" name="Footer Placeholder 3"/>
          <p:cNvSpPr>
            <a:spLocks noGrp="1"/>
          </p:cNvSpPr>
          <p:nvPr>
            <p:ph type="ftr" sz="quarter" idx="11"/>
          </p:nvPr>
        </p:nvSpPr>
        <p:spPr/>
        <p:txBody>
          <a:bodyPr/>
          <a:lstStyle/>
          <a:p>
            <a:endParaRPr lang="sv-FI"/>
          </a:p>
        </p:txBody>
      </p:sp>
      <p:sp>
        <p:nvSpPr>
          <p:cNvPr id="5" name="Slide Number Placeholder 4"/>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10392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E6C72-B01A-4041-95D1-73BB54660660}" type="datetimeFigureOut">
              <a:rPr lang="sv-FI" smtClean="0"/>
              <a:t>23-09-2023</a:t>
            </a:fld>
            <a:endParaRPr lang="sv-FI"/>
          </a:p>
        </p:txBody>
      </p:sp>
      <p:sp>
        <p:nvSpPr>
          <p:cNvPr id="3" name="Footer Placeholder 2"/>
          <p:cNvSpPr>
            <a:spLocks noGrp="1"/>
          </p:cNvSpPr>
          <p:nvPr>
            <p:ph type="ftr" sz="quarter" idx="11"/>
          </p:nvPr>
        </p:nvSpPr>
        <p:spPr/>
        <p:txBody>
          <a:bodyPr/>
          <a:lstStyle/>
          <a:p>
            <a:endParaRPr lang="sv-FI"/>
          </a:p>
        </p:txBody>
      </p:sp>
      <p:sp>
        <p:nvSpPr>
          <p:cNvPr id="4" name="Slide Number Placeholder 3"/>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280824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4E6C72-B01A-4041-95D1-73BB54660660}" type="datetimeFigureOut">
              <a:rPr lang="sv-FI" smtClean="0"/>
              <a:t>23-09-2023</a:t>
            </a:fld>
            <a:endParaRPr lang="sv-FI"/>
          </a:p>
        </p:txBody>
      </p:sp>
      <p:sp>
        <p:nvSpPr>
          <p:cNvPr id="6" name="Footer Placeholder 5"/>
          <p:cNvSpPr>
            <a:spLocks noGrp="1"/>
          </p:cNvSpPr>
          <p:nvPr>
            <p:ph type="ftr" sz="quarter" idx="11"/>
          </p:nvPr>
        </p:nvSpPr>
        <p:spPr/>
        <p:txBody>
          <a:bodyPr/>
          <a:lstStyle/>
          <a:p>
            <a:endParaRPr lang="sv-FI"/>
          </a:p>
        </p:txBody>
      </p:sp>
      <p:sp>
        <p:nvSpPr>
          <p:cNvPr id="7" name="Slide Number Placeholder 6"/>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323471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4E6C72-B01A-4041-95D1-73BB54660660}" type="datetimeFigureOut">
              <a:rPr lang="sv-FI" smtClean="0"/>
              <a:t>23-09-2023</a:t>
            </a:fld>
            <a:endParaRPr lang="sv-FI"/>
          </a:p>
        </p:txBody>
      </p:sp>
      <p:sp>
        <p:nvSpPr>
          <p:cNvPr id="6" name="Footer Placeholder 5"/>
          <p:cNvSpPr>
            <a:spLocks noGrp="1"/>
          </p:cNvSpPr>
          <p:nvPr>
            <p:ph type="ftr" sz="quarter" idx="11"/>
          </p:nvPr>
        </p:nvSpPr>
        <p:spPr/>
        <p:txBody>
          <a:bodyPr/>
          <a:lstStyle/>
          <a:p>
            <a:endParaRPr lang="sv-FI"/>
          </a:p>
        </p:txBody>
      </p:sp>
      <p:sp>
        <p:nvSpPr>
          <p:cNvPr id="7" name="Slide Number Placeholder 6"/>
          <p:cNvSpPr>
            <a:spLocks noGrp="1"/>
          </p:cNvSpPr>
          <p:nvPr>
            <p:ph type="sldNum" sz="quarter" idx="12"/>
          </p:nvPr>
        </p:nvSpPr>
        <p:spPr/>
        <p:txBody>
          <a:bodyPr/>
          <a:lstStyle/>
          <a:p>
            <a:fld id="{6AA8C120-70A7-4939-80D4-F67B694A9E36}" type="slidenum">
              <a:rPr lang="sv-FI" smtClean="0"/>
              <a:t>‹#›</a:t>
            </a:fld>
            <a:endParaRPr lang="sv-FI"/>
          </a:p>
        </p:txBody>
      </p:sp>
    </p:spTree>
    <p:extLst>
      <p:ext uri="{BB962C8B-B14F-4D97-AF65-F5344CB8AC3E}">
        <p14:creationId xmlns:p14="http://schemas.microsoft.com/office/powerpoint/2010/main" val="347125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44E6C72-B01A-4041-95D1-73BB54660660}" type="datetimeFigureOut">
              <a:rPr lang="sv-FI" smtClean="0"/>
              <a:t>23-09-2023</a:t>
            </a:fld>
            <a:endParaRPr lang="sv-FI"/>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sv-FI"/>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AA8C120-70A7-4939-80D4-F67B694A9E36}" type="slidenum">
              <a:rPr lang="sv-FI" smtClean="0"/>
              <a:t>‹#›</a:t>
            </a:fld>
            <a:endParaRPr lang="sv-FI"/>
          </a:p>
        </p:txBody>
      </p:sp>
    </p:spTree>
    <p:extLst>
      <p:ext uri="{BB962C8B-B14F-4D97-AF65-F5344CB8AC3E}">
        <p14:creationId xmlns:p14="http://schemas.microsoft.com/office/powerpoint/2010/main" val="189282981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74E79-B33F-BE62-DD79-9F31E1C6276E}"/>
              </a:ext>
            </a:extLst>
          </p:cNvPr>
          <p:cNvSpPr>
            <a:spLocks noGrp="1"/>
          </p:cNvSpPr>
          <p:nvPr>
            <p:ph type="ctrTitle"/>
          </p:nvPr>
        </p:nvSpPr>
        <p:spPr>
          <a:xfrm>
            <a:off x="1524000" y="1265335"/>
            <a:ext cx="4216400" cy="1177729"/>
          </a:xfrm>
        </p:spPr>
        <p:txBody>
          <a:bodyPr/>
          <a:lstStyle/>
          <a:p>
            <a:r>
              <a:rPr lang="sv-SE" sz="4400" dirty="0" err="1">
                <a:latin typeface="Arial Black" panose="020B0A04020102020204" pitchFamily="34" charset="0"/>
              </a:rPr>
              <a:t>SOC</a:t>
            </a:r>
            <a:r>
              <a:rPr lang="sv-SE" dirty="0" err="1">
                <a:latin typeface="Arial Black" panose="020B0A04020102020204" pitchFamily="34" charset="0"/>
              </a:rPr>
              <a:t>AI</a:t>
            </a:r>
            <a:r>
              <a:rPr lang="sv-SE" sz="4400" dirty="0" err="1">
                <a:latin typeface="Arial Black" panose="020B0A04020102020204" pitchFamily="34" charset="0"/>
              </a:rPr>
              <a:t>ble</a:t>
            </a:r>
            <a:endParaRPr lang="sv-FI" sz="4400" dirty="0">
              <a:latin typeface="Arial Black" panose="020B0A04020102020204" pitchFamily="34" charset="0"/>
            </a:endParaRPr>
          </a:p>
        </p:txBody>
      </p:sp>
      <p:sp>
        <p:nvSpPr>
          <p:cNvPr id="3" name="Subtitle 2">
            <a:extLst>
              <a:ext uri="{FF2B5EF4-FFF2-40B4-BE49-F238E27FC236}">
                <a16:creationId xmlns:a16="http://schemas.microsoft.com/office/drawing/2014/main" id="{8E58ACD2-F13B-CF12-C055-9C1A7999A1B9}"/>
              </a:ext>
            </a:extLst>
          </p:cNvPr>
          <p:cNvSpPr>
            <a:spLocks noGrp="1"/>
          </p:cNvSpPr>
          <p:nvPr>
            <p:ph type="subTitle" idx="1"/>
          </p:nvPr>
        </p:nvSpPr>
        <p:spPr>
          <a:xfrm>
            <a:off x="1524000" y="2601119"/>
            <a:ext cx="9144000" cy="1655762"/>
          </a:xfrm>
        </p:spPr>
        <p:txBody>
          <a:bodyPr/>
          <a:lstStyle/>
          <a:p>
            <a:r>
              <a:rPr lang="sv-SE" dirty="0" err="1"/>
              <a:t>Friend</a:t>
            </a:r>
            <a:r>
              <a:rPr lang="sv-SE" dirty="0"/>
              <a:t> </a:t>
            </a:r>
            <a:r>
              <a:rPr lang="sv-SE" dirty="0" err="1"/>
              <a:t>recommendation</a:t>
            </a:r>
            <a:r>
              <a:rPr lang="sv-SE" dirty="0"/>
              <a:t> </a:t>
            </a:r>
            <a:r>
              <a:rPr lang="sv-SE" dirty="0" err="1"/>
              <a:t>platform</a:t>
            </a:r>
            <a:endParaRPr lang="sv-SE" dirty="0"/>
          </a:p>
          <a:p>
            <a:endParaRPr lang="sv-FI" dirty="0"/>
          </a:p>
        </p:txBody>
      </p:sp>
      <p:sp>
        <p:nvSpPr>
          <p:cNvPr id="4" name="Subtitle 2">
            <a:extLst>
              <a:ext uri="{FF2B5EF4-FFF2-40B4-BE49-F238E27FC236}">
                <a16:creationId xmlns:a16="http://schemas.microsoft.com/office/drawing/2014/main" id="{A3F5792F-BBC5-5A87-7A34-F4D0AB9FD245}"/>
              </a:ext>
            </a:extLst>
          </p:cNvPr>
          <p:cNvSpPr txBox="1">
            <a:spLocks/>
          </p:cNvSpPr>
          <p:nvPr/>
        </p:nvSpPr>
        <p:spPr>
          <a:xfrm>
            <a:off x="989744" y="4091788"/>
            <a:ext cx="9144000" cy="16557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dirty="0"/>
              <a:t>Nurlan Musazade</a:t>
            </a:r>
          </a:p>
          <a:p>
            <a:endParaRPr lang="sv-SE" dirty="0"/>
          </a:p>
          <a:p>
            <a:r>
              <a:rPr lang="sv-SE" dirty="0"/>
              <a:t>              Contact: </a:t>
            </a:r>
            <a:r>
              <a:rPr lang="sv-SE" dirty="0" err="1"/>
              <a:t>nurlan.musazade</a:t>
            </a:r>
            <a:r>
              <a:rPr lang="en-GB" dirty="0"/>
              <a:t>@abo.fi</a:t>
            </a:r>
            <a:endParaRPr lang="sv-SE" dirty="0"/>
          </a:p>
          <a:p>
            <a:endParaRPr lang="sv-FI" dirty="0"/>
          </a:p>
        </p:txBody>
      </p:sp>
      <p:sp>
        <p:nvSpPr>
          <p:cNvPr id="6" name="Rectangle: Rounded Corners 5">
            <a:extLst>
              <a:ext uri="{FF2B5EF4-FFF2-40B4-BE49-F238E27FC236}">
                <a16:creationId xmlns:a16="http://schemas.microsoft.com/office/drawing/2014/main" id="{B4DAD58C-F24E-4604-588C-FBEB3BDFA87A}"/>
              </a:ext>
            </a:extLst>
          </p:cNvPr>
          <p:cNvSpPr/>
          <p:nvPr/>
        </p:nvSpPr>
        <p:spPr>
          <a:xfrm>
            <a:off x="8342615" y="1110450"/>
            <a:ext cx="1941815" cy="33683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v-FI"/>
          </a:p>
        </p:txBody>
      </p:sp>
      <p:sp>
        <p:nvSpPr>
          <p:cNvPr id="7" name="Title 1">
            <a:extLst>
              <a:ext uri="{FF2B5EF4-FFF2-40B4-BE49-F238E27FC236}">
                <a16:creationId xmlns:a16="http://schemas.microsoft.com/office/drawing/2014/main" id="{534C43B6-CD14-16C3-AD0F-25703954D15A}"/>
              </a:ext>
            </a:extLst>
          </p:cNvPr>
          <p:cNvSpPr txBox="1">
            <a:spLocks/>
          </p:cNvSpPr>
          <p:nvPr/>
        </p:nvSpPr>
        <p:spPr>
          <a:xfrm>
            <a:off x="8456597" y="448989"/>
            <a:ext cx="2583936" cy="132710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r>
              <a:rPr lang="sv-SE" sz="2000" dirty="0" err="1">
                <a:solidFill>
                  <a:schemeClr val="bg1"/>
                </a:solidFill>
                <a:latin typeface="Arial Black" panose="020B0A04020102020204" pitchFamily="34" charset="0"/>
              </a:rPr>
              <a:t>SOC</a:t>
            </a:r>
            <a:r>
              <a:rPr lang="sv-SE" sz="2800" dirty="0" err="1">
                <a:solidFill>
                  <a:schemeClr val="bg1"/>
                </a:solidFill>
                <a:latin typeface="Arial Black" panose="020B0A04020102020204" pitchFamily="34" charset="0"/>
              </a:rPr>
              <a:t>AI</a:t>
            </a:r>
            <a:r>
              <a:rPr lang="sv-SE" sz="2000" dirty="0" err="1">
                <a:solidFill>
                  <a:schemeClr val="bg1"/>
                </a:solidFill>
                <a:latin typeface="Arial Black" panose="020B0A04020102020204" pitchFamily="34" charset="0"/>
              </a:rPr>
              <a:t>ble</a:t>
            </a:r>
            <a:endParaRPr lang="sv-FI" sz="2000" dirty="0">
              <a:solidFill>
                <a:schemeClr val="bg1"/>
              </a:solidFill>
              <a:latin typeface="Arial Black" panose="020B0A04020102020204" pitchFamily="34" charset="0"/>
            </a:endParaRPr>
          </a:p>
        </p:txBody>
      </p:sp>
      <p:sp>
        <p:nvSpPr>
          <p:cNvPr id="9" name="Rectangle: Rounded Corners 8">
            <a:extLst>
              <a:ext uri="{FF2B5EF4-FFF2-40B4-BE49-F238E27FC236}">
                <a16:creationId xmlns:a16="http://schemas.microsoft.com/office/drawing/2014/main" id="{04EA58FE-B22A-2963-FAE9-2F1FDFA322DA}"/>
              </a:ext>
            </a:extLst>
          </p:cNvPr>
          <p:cNvSpPr/>
          <p:nvPr/>
        </p:nvSpPr>
        <p:spPr>
          <a:xfrm>
            <a:off x="9127061" y="4256881"/>
            <a:ext cx="456344" cy="15805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FI"/>
          </a:p>
        </p:txBody>
      </p:sp>
      <p:pic>
        <p:nvPicPr>
          <p:cNvPr id="12" name="Picture 11" descr="A computer and cloud with arrows&#10;&#10;Description automatically generated with medium confidence">
            <a:extLst>
              <a:ext uri="{FF2B5EF4-FFF2-40B4-BE49-F238E27FC236}">
                <a16:creationId xmlns:a16="http://schemas.microsoft.com/office/drawing/2014/main" id="{F85F40E2-BA57-159E-9408-AF0160EBA9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5954" y="2089697"/>
            <a:ext cx="882611" cy="882611"/>
          </a:xfrm>
          <a:prstGeom prst="rect">
            <a:avLst/>
          </a:prstGeom>
        </p:spPr>
      </p:pic>
      <p:sp>
        <p:nvSpPr>
          <p:cNvPr id="14" name="Rectangle: Rounded Corners 13">
            <a:extLst>
              <a:ext uri="{FF2B5EF4-FFF2-40B4-BE49-F238E27FC236}">
                <a16:creationId xmlns:a16="http://schemas.microsoft.com/office/drawing/2014/main" id="{91D61060-16ED-2FD3-F63D-C8584508B44A}"/>
              </a:ext>
            </a:extLst>
          </p:cNvPr>
          <p:cNvSpPr/>
          <p:nvPr/>
        </p:nvSpPr>
        <p:spPr>
          <a:xfrm>
            <a:off x="8585199" y="3266761"/>
            <a:ext cx="1439333" cy="358621"/>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FI"/>
          </a:p>
        </p:txBody>
      </p:sp>
      <p:sp>
        <p:nvSpPr>
          <p:cNvPr id="15" name="Rectangle: Rounded Corners 14">
            <a:extLst>
              <a:ext uri="{FF2B5EF4-FFF2-40B4-BE49-F238E27FC236}">
                <a16:creationId xmlns:a16="http://schemas.microsoft.com/office/drawing/2014/main" id="{3479357E-5D74-D5F2-4C0C-19FC250AF645}"/>
              </a:ext>
            </a:extLst>
          </p:cNvPr>
          <p:cNvSpPr/>
          <p:nvPr/>
        </p:nvSpPr>
        <p:spPr>
          <a:xfrm>
            <a:off x="8631987" y="3296240"/>
            <a:ext cx="1233101" cy="299661"/>
          </a:xfrm>
          <a:prstGeom prst="roundRect">
            <a:avLst/>
          </a:prstGeom>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sv-FI"/>
          </a:p>
        </p:txBody>
      </p:sp>
      <p:sp>
        <p:nvSpPr>
          <p:cNvPr id="16" name="TextBox 15">
            <a:extLst>
              <a:ext uri="{FF2B5EF4-FFF2-40B4-BE49-F238E27FC236}">
                <a16:creationId xmlns:a16="http://schemas.microsoft.com/office/drawing/2014/main" id="{F6A2E874-A39F-EA94-CC1E-FE46E94F6806}"/>
              </a:ext>
            </a:extLst>
          </p:cNvPr>
          <p:cNvSpPr txBox="1"/>
          <p:nvPr/>
        </p:nvSpPr>
        <p:spPr>
          <a:xfrm>
            <a:off x="8952794" y="3237371"/>
            <a:ext cx="687696" cy="369332"/>
          </a:xfrm>
          <a:prstGeom prst="rect">
            <a:avLst/>
          </a:prstGeom>
          <a:noFill/>
        </p:spPr>
        <p:txBody>
          <a:bodyPr wrap="square" rtlCol="0">
            <a:spAutoFit/>
          </a:bodyPr>
          <a:lstStyle/>
          <a:p>
            <a:r>
              <a:rPr lang="sv-FI" dirty="0"/>
              <a:t>99 %</a:t>
            </a:r>
          </a:p>
        </p:txBody>
      </p:sp>
    </p:spTree>
    <p:extLst>
      <p:ext uri="{BB962C8B-B14F-4D97-AF65-F5344CB8AC3E}">
        <p14:creationId xmlns:p14="http://schemas.microsoft.com/office/powerpoint/2010/main" val="420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60137B-4126-E52C-17A6-8D7EAA8F4F5C}"/>
              </a:ext>
            </a:extLst>
          </p:cNvPr>
          <p:cNvSpPr>
            <a:spLocks noGrp="1"/>
          </p:cNvSpPr>
          <p:nvPr>
            <p:ph idx="1"/>
          </p:nvPr>
        </p:nvSpPr>
        <p:spPr>
          <a:xfrm>
            <a:off x="308224" y="1561672"/>
            <a:ext cx="11435138" cy="4993240"/>
          </a:xfrm>
        </p:spPr>
        <p:txBody>
          <a:bodyPr>
            <a:normAutofit lnSpcReduction="10000"/>
          </a:bodyPr>
          <a:lstStyle/>
          <a:p>
            <a:r>
              <a:rPr lang="en-US" dirty="0"/>
              <a:t>Nowadays it can be challenging to find or connect with the people with whom you have common interest and matching character. Although many platforms already utilizes data to recommend people (e.g., friend suggestions, online dating platforms), they work by processing data with the limited volume and variety. This limitation hinders the capacity of such friend recommendations. Moreover, the scope of such recommendations are mostly limited (e.g. networks). </a:t>
            </a:r>
          </a:p>
          <a:p>
            <a:endParaRPr lang="en-US" dirty="0"/>
          </a:p>
          <a:p>
            <a:r>
              <a:rPr lang="en-US" dirty="0"/>
              <a:t>What is the solution? - Social platform that recommends other people to each other based on the interest. The platform will utilize AI and process online activities (e.g. watched videos) that users submitted to the platform. The processed data can be either data directly submitted by users (e.g. text that describes person) or by integrating other platforms usage data (e.g. social media interactions of the user). The platform will only present to the users the result of the processed data (i.e. recommendations). All submitted and retrieved interaction data of the user will be kept confidential and utilized only for the recommendation purposes. </a:t>
            </a:r>
            <a:endParaRPr lang="sv-FI" dirty="0"/>
          </a:p>
        </p:txBody>
      </p:sp>
      <p:sp>
        <p:nvSpPr>
          <p:cNvPr id="4" name="Title 1">
            <a:extLst>
              <a:ext uri="{FF2B5EF4-FFF2-40B4-BE49-F238E27FC236}">
                <a16:creationId xmlns:a16="http://schemas.microsoft.com/office/drawing/2014/main" id="{B3B3E735-D953-8894-D6A8-02658F6D8CC6}"/>
              </a:ext>
            </a:extLst>
          </p:cNvPr>
          <p:cNvSpPr txBox="1">
            <a:spLocks/>
          </p:cNvSpPr>
          <p:nvPr/>
        </p:nvSpPr>
        <p:spPr>
          <a:xfrm>
            <a:off x="6883685" y="197108"/>
            <a:ext cx="2843087" cy="1177729"/>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sv-SE" sz="3200" dirty="0" err="1">
                <a:latin typeface="Arial Black" panose="020B0A04020102020204" pitchFamily="34" charset="0"/>
              </a:rPr>
              <a:t>SOC</a:t>
            </a:r>
            <a:r>
              <a:rPr lang="sv-SE" sz="4800" dirty="0" err="1">
                <a:latin typeface="Arial Black" panose="020B0A04020102020204" pitchFamily="34" charset="0"/>
              </a:rPr>
              <a:t>AI</a:t>
            </a:r>
            <a:r>
              <a:rPr lang="sv-SE" sz="3200" dirty="0" err="1">
                <a:latin typeface="Arial Black" panose="020B0A04020102020204" pitchFamily="34" charset="0"/>
              </a:rPr>
              <a:t>ble</a:t>
            </a:r>
            <a:endParaRPr lang="sv-FI" sz="3200" dirty="0">
              <a:latin typeface="Arial Black" panose="020B0A04020102020204" pitchFamily="34" charset="0"/>
            </a:endParaRPr>
          </a:p>
        </p:txBody>
      </p:sp>
    </p:spTree>
    <p:extLst>
      <p:ext uri="{BB962C8B-B14F-4D97-AF65-F5344CB8AC3E}">
        <p14:creationId xmlns:p14="http://schemas.microsoft.com/office/powerpoint/2010/main" val="3967999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67B567-3878-814D-47D6-35FA798C9ECD}"/>
              </a:ext>
            </a:extLst>
          </p:cNvPr>
          <p:cNvSpPr>
            <a:spLocks noGrp="1"/>
          </p:cNvSpPr>
          <p:nvPr>
            <p:ph idx="1"/>
          </p:nvPr>
        </p:nvSpPr>
        <p:spPr>
          <a:xfrm>
            <a:off x="762000" y="1929369"/>
            <a:ext cx="3639620" cy="1234440"/>
          </a:xfrm>
        </p:spPr>
        <p:txBody>
          <a:bodyPr/>
          <a:lstStyle/>
          <a:p>
            <a:pPr marL="0" indent="0">
              <a:buNone/>
            </a:pPr>
            <a:r>
              <a:rPr lang="sv-SE" sz="3200" dirty="0" err="1"/>
              <a:t>Existing</a:t>
            </a:r>
            <a:r>
              <a:rPr lang="sv-SE" sz="3200" dirty="0"/>
              <a:t> </a:t>
            </a:r>
            <a:r>
              <a:rPr lang="sv-SE" sz="3200" dirty="0" err="1"/>
              <a:t>approaches</a:t>
            </a:r>
            <a:r>
              <a:rPr lang="sv-SE" sz="3200" dirty="0"/>
              <a:t> </a:t>
            </a:r>
            <a:endParaRPr lang="sv-FI" sz="3200" dirty="0"/>
          </a:p>
          <a:p>
            <a:pPr marL="0" indent="0">
              <a:buNone/>
            </a:pPr>
            <a:endParaRPr lang="sv-FI" dirty="0"/>
          </a:p>
          <a:p>
            <a:pPr marL="0" indent="0">
              <a:buNone/>
            </a:pPr>
            <a:endParaRPr lang="sv-SE" dirty="0"/>
          </a:p>
        </p:txBody>
      </p:sp>
      <p:sp>
        <p:nvSpPr>
          <p:cNvPr id="4" name="TextBox 3">
            <a:extLst>
              <a:ext uri="{FF2B5EF4-FFF2-40B4-BE49-F238E27FC236}">
                <a16:creationId xmlns:a16="http://schemas.microsoft.com/office/drawing/2014/main" id="{5AD46F83-5BE9-72D1-575C-C3FB40695B17}"/>
              </a:ext>
            </a:extLst>
          </p:cNvPr>
          <p:cNvSpPr txBox="1"/>
          <p:nvPr/>
        </p:nvSpPr>
        <p:spPr>
          <a:xfrm>
            <a:off x="6294256" y="1626165"/>
            <a:ext cx="4181582" cy="1600438"/>
          </a:xfrm>
          <a:prstGeom prst="rect">
            <a:avLst/>
          </a:prstGeom>
          <a:noFill/>
        </p:spPr>
        <p:txBody>
          <a:bodyPr wrap="square" rtlCol="0">
            <a:spAutoFit/>
          </a:bodyPr>
          <a:lstStyle/>
          <a:p>
            <a:pPr marL="0" indent="0">
              <a:buNone/>
            </a:pPr>
            <a:r>
              <a:rPr lang="sv-SE" sz="2000" dirty="0"/>
              <a:t>Social relationship</a:t>
            </a:r>
            <a:r>
              <a:rPr lang="sv-FI" sz="2000" dirty="0"/>
              <a:t> (</a:t>
            </a:r>
            <a:r>
              <a:rPr lang="sv-FI" sz="2000" dirty="0" err="1"/>
              <a:t>network</a:t>
            </a:r>
            <a:r>
              <a:rPr lang="sv-FI" sz="2000" dirty="0"/>
              <a:t>)</a:t>
            </a:r>
          </a:p>
          <a:p>
            <a:pPr marL="0" indent="0">
              <a:buNone/>
            </a:pPr>
            <a:r>
              <a:rPr lang="sv-FI" sz="2000" dirty="0" err="1"/>
              <a:t>Interest</a:t>
            </a:r>
            <a:endParaRPr lang="sv-FI" sz="2000" dirty="0"/>
          </a:p>
          <a:p>
            <a:pPr marL="0" indent="0">
              <a:buNone/>
            </a:pPr>
            <a:r>
              <a:rPr lang="sv-FI" sz="2000" dirty="0"/>
              <a:t>User features</a:t>
            </a:r>
          </a:p>
          <a:p>
            <a:pPr marL="0" indent="0">
              <a:buNone/>
            </a:pPr>
            <a:r>
              <a:rPr lang="sv-FI" sz="2000" dirty="0" err="1"/>
              <a:t>History</a:t>
            </a:r>
            <a:endParaRPr lang="sv-FI" sz="2000" dirty="0"/>
          </a:p>
          <a:p>
            <a:endParaRPr lang="sv-FI" dirty="0"/>
          </a:p>
        </p:txBody>
      </p:sp>
      <p:sp>
        <p:nvSpPr>
          <p:cNvPr id="5" name="Content Placeholder 2">
            <a:extLst>
              <a:ext uri="{FF2B5EF4-FFF2-40B4-BE49-F238E27FC236}">
                <a16:creationId xmlns:a16="http://schemas.microsoft.com/office/drawing/2014/main" id="{28F1D7BD-369F-01AF-3783-45DCB05E08AA}"/>
              </a:ext>
            </a:extLst>
          </p:cNvPr>
          <p:cNvSpPr txBox="1">
            <a:spLocks/>
          </p:cNvSpPr>
          <p:nvPr/>
        </p:nvSpPr>
        <p:spPr>
          <a:xfrm>
            <a:off x="762000" y="4046220"/>
            <a:ext cx="3639620" cy="1234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sv-SE" sz="3200" dirty="0" err="1"/>
              <a:t>socAI</a:t>
            </a:r>
            <a:r>
              <a:rPr lang="sv-SE" sz="2800" dirty="0" err="1"/>
              <a:t>ble</a:t>
            </a:r>
            <a:r>
              <a:rPr lang="sv-SE" sz="3200" dirty="0"/>
              <a:t> </a:t>
            </a:r>
            <a:r>
              <a:rPr lang="sv-SE" sz="3200" dirty="0" err="1"/>
              <a:t>difference</a:t>
            </a:r>
            <a:endParaRPr lang="sv-FI" sz="3200" dirty="0"/>
          </a:p>
          <a:p>
            <a:pPr marL="0" indent="0">
              <a:buFont typeface="Arial" panose="020B0604020202020204" pitchFamily="34" charset="0"/>
              <a:buNone/>
            </a:pPr>
            <a:endParaRPr lang="sv-FI" dirty="0"/>
          </a:p>
          <a:p>
            <a:pPr marL="0" indent="0">
              <a:buFont typeface="Arial" panose="020B0604020202020204" pitchFamily="34" charset="0"/>
              <a:buNone/>
            </a:pPr>
            <a:endParaRPr lang="sv-SE" dirty="0"/>
          </a:p>
        </p:txBody>
      </p:sp>
      <p:sp>
        <p:nvSpPr>
          <p:cNvPr id="6" name="TextBox 5">
            <a:extLst>
              <a:ext uri="{FF2B5EF4-FFF2-40B4-BE49-F238E27FC236}">
                <a16:creationId xmlns:a16="http://schemas.microsoft.com/office/drawing/2014/main" id="{C8DDCC5F-711D-516E-36BA-45F09C5DC7F9}"/>
              </a:ext>
            </a:extLst>
          </p:cNvPr>
          <p:cNvSpPr txBox="1"/>
          <p:nvPr/>
        </p:nvSpPr>
        <p:spPr>
          <a:xfrm>
            <a:off x="6294256" y="3631398"/>
            <a:ext cx="5455578" cy="2831544"/>
          </a:xfrm>
          <a:prstGeom prst="rect">
            <a:avLst/>
          </a:prstGeom>
          <a:noFill/>
        </p:spPr>
        <p:txBody>
          <a:bodyPr wrap="square" rtlCol="0">
            <a:spAutoFit/>
          </a:bodyPr>
          <a:lstStyle/>
          <a:p>
            <a:pPr marL="0" indent="0">
              <a:buNone/>
            </a:pPr>
            <a:r>
              <a:rPr lang="sv-SE" sz="2000" dirty="0"/>
              <a:t>1. </a:t>
            </a:r>
            <a:r>
              <a:rPr lang="sv-SE" sz="2000" dirty="0" err="1"/>
              <a:t>Single</a:t>
            </a:r>
            <a:r>
              <a:rPr lang="sv-SE" sz="2000" dirty="0"/>
              <a:t> </a:t>
            </a:r>
            <a:r>
              <a:rPr lang="sv-SE" sz="2000" dirty="0" err="1"/>
              <a:t>purpose</a:t>
            </a:r>
            <a:r>
              <a:rPr lang="sv-SE" sz="2000" dirty="0"/>
              <a:t> (</a:t>
            </a:r>
            <a:r>
              <a:rPr lang="sv-SE" sz="2000" dirty="0" err="1"/>
              <a:t>making</a:t>
            </a:r>
            <a:r>
              <a:rPr lang="sv-SE" sz="2000" dirty="0"/>
              <a:t> new </a:t>
            </a:r>
            <a:r>
              <a:rPr lang="sv-SE" sz="2000" dirty="0" err="1"/>
              <a:t>friends</a:t>
            </a:r>
            <a:r>
              <a:rPr lang="sv-SE" sz="2000" dirty="0"/>
              <a:t>)</a:t>
            </a:r>
          </a:p>
          <a:p>
            <a:pPr marL="0" indent="0">
              <a:buNone/>
            </a:pPr>
            <a:r>
              <a:rPr lang="sv-SE" sz="2000" dirty="0"/>
              <a:t>2. Different </a:t>
            </a:r>
            <a:r>
              <a:rPr lang="sv-SE" sz="2000" dirty="0" err="1"/>
              <a:t>sources</a:t>
            </a:r>
            <a:r>
              <a:rPr lang="sv-SE" sz="2000" dirty="0"/>
              <a:t> </a:t>
            </a:r>
            <a:r>
              <a:rPr lang="sv-SE" sz="2000" dirty="0" err="1"/>
              <a:t>of</a:t>
            </a:r>
            <a:r>
              <a:rPr lang="sv-SE" sz="2000" dirty="0"/>
              <a:t> data (</a:t>
            </a:r>
            <a:r>
              <a:rPr lang="sv-SE" sz="2000" dirty="0" err="1"/>
              <a:t>e.g</a:t>
            </a:r>
            <a:r>
              <a:rPr lang="sv-SE" sz="2000" dirty="0"/>
              <a:t>., YouTube, User input, </a:t>
            </a:r>
            <a:r>
              <a:rPr lang="sv-SE" sz="2000" dirty="0" err="1"/>
              <a:t>integrating</a:t>
            </a:r>
            <a:r>
              <a:rPr lang="sv-SE" sz="2000" dirty="0"/>
              <a:t> </a:t>
            </a:r>
            <a:r>
              <a:rPr lang="sv-SE" sz="2000" dirty="0" err="1"/>
              <a:t>other</a:t>
            </a:r>
            <a:r>
              <a:rPr lang="sv-SE" sz="2000" dirty="0"/>
              <a:t> social media </a:t>
            </a:r>
            <a:r>
              <a:rPr lang="sv-SE" sz="2000" dirty="0" err="1"/>
              <a:t>platforms</a:t>
            </a:r>
            <a:r>
              <a:rPr lang="sv-FI" sz="2000" dirty="0"/>
              <a:t>’ data)</a:t>
            </a:r>
          </a:p>
          <a:p>
            <a:pPr marL="0" indent="0">
              <a:buNone/>
            </a:pPr>
            <a:r>
              <a:rPr lang="sv-FI" sz="2000" dirty="0"/>
              <a:t>3. </a:t>
            </a:r>
            <a:r>
              <a:rPr lang="sv-FI" sz="2000" dirty="0" err="1"/>
              <a:t>Disregards</a:t>
            </a:r>
            <a:r>
              <a:rPr lang="sv-FI" sz="2000" dirty="0"/>
              <a:t> social or </a:t>
            </a:r>
            <a:r>
              <a:rPr lang="sv-FI" sz="2000" dirty="0" err="1"/>
              <a:t>network</a:t>
            </a:r>
            <a:r>
              <a:rPr lang="sv-FI" sz="2000" dirty="0"/>
              <a:t> relationships (</a:t>
            </a:r>
            <a:r>
              <a:rPr lang="sv-FI" sz="2000" dirty="0" err="1"/>
              <a:t>e.g</a:t>
            </a:r>
            <a:r>
              <a:rPr lang="sv-FI" sz="2000" dirty="0"/>
              <a:t>., </a:t>
            </a:r>
            <a:r>
              <a:rPr lang="sv-FI" sz="2000" dirty="0" err="1"/>
              <a:t>friends</a:t>
            </a:r>
            <a:r>
              <a:rPr lang="sv-FI" sz="2000" dirty="0"/>
              <a:t> </a:t>
            </a:r>
            <a:r>
              <a:rPr lang="sv-FI" sz="2000" dirty="0" err="1"/>
              <a:t>of</a:t>
            </a:r>
            <a:r>
              <a:rPr lang="sv-FI" sz="2000" dirty="0"/>
              <a:t> </a:t>
            </a:r>
            <a:r>
              <a:rPr lang="sv-FI" sz="2000" dirty="0" err="1"/>
              <a:t>friend</a:t>
            </a:r>
            <a:r>
              <a:rPr lang="sv-FI" sz="2000" dirty="0"/>
              <a:t>)</a:t>
            </a:r>
          </a:p>
          <a:p>
            <a:pPr marL="0" indent="0">
              <a:buNone/>
            </a:pPr>
            <a:endParaRPr lang="sv-SE" sz="2000" dirty="0"/>
          </a:p>
          <a:p>
            <a:pPr marL="0" indent="0">
              <a:buNone/>
            </a:pPr>
            <a:endParaRPr lang="sv-FI" sz="2000" dirty="0"/>
          </a:p>
          <a:p>
            <a:endParaRPr lang="sv-FI" dirty="0"/>
          </a:p>
        </p:txBody>
      </p:sp>
      <p:cxnSp>
        <p:nvCxnSpPr>
          <p:cNvPr id="8" name="Straight Connector 7">
            <a:extLst>
              <a:ext uri="{FF2B5EF4-FFF2-40B4-BE49-F238E27FC236}">
                <a16:creationId xmlns:a16="http://schemas.microsoft.com/office/drawing/2014/main" id="{744B49E9-93C3-9A6B-5A7E-147B814D323A}"/>
              </a:ext>
            </a:extLst>
          </p:cNvPr>
          <p:cNvCxnSpPr/>
          <p:nvPr/>
        </p:nvCxnSpPr>
        <p:spPr>
          <a:xfrm>
            <a:off x="0" y="3429000"/>
            <a:ext cx="1228789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18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D0B87-0E11-2C2E-5A77-43B8F0E404D8}"/>
              </a:ext>
            </a:extLst>
          </p:cNvPr>
          <p:cNvSpPr>
            <a:spLocks noGrp="1"/>
          </p:cNvSpPr>
          <p:nvPr>
            <p:ph type="title"/>
          </p:nvPr>
        </p:nvSpPr>
        <p:spPr>
          <a:xfrm>
            <a:off x="198475" y="4309533"/>
            <a:ext cx="2778641" cy="1161523"/>
          </a:xfrm>
        </p:spPr>
        <p:txBody>
          <a:bodyPr>
            <a:normAutofit fontScale="90000"/>
          </a:bodyPr>
          <a:lstStyle/>
          <a:p>
            <a:r>
              <a:rPr lang="sv-SE" dirty="0"/>
              <a:t>Main Points to </a:t>
            </a:r>
            <a:r>
              <a:rPr lang="sv-SE" dirty="0" err="1"/>
              <a:t>consider</a:t>
            </a:r>
            <a:endParaRPr lang="sv-FI" dirty="0"/>
          </a:p>
        </p:txBody>
      </p:sp>
      <p:sp>
        <p:nvSpPr>
          <p:cNvPr id="3" name="Content Placeholder 2">
            <a:extLst>
              <a:ext uri="{FF2B5EF4-FFF2-40B4-BE49-F238E27FC236}">
                <a16:creationId xmlns:a16="http://schemas.microsoft.com/office/drawing/2014/main" id="{760D4A7F-9ABA-C060-1F57-71E0BCB2C822}"/>
              </a:ext>
            </a:extLst>
          </p:cNvPr>
          <p:cNvSpPr>
            <a:spLocks noGrp="1"/>
          </p:cNvSpPr>
          <p:nvPr>
            <p:ph idx="1"/>
          </p:nvPr>
        </p:nvSpPr>
        <p:spPr>
          <a:xfrm>
            <a:off x="5788790" y="1319068"/>
            <a:ext cx="4918413" cy="2335580"/>
          </a:xfrm>
        </p:spPr>
        <p:txBody>
          <a:bodyPr>
            <a:normAutofit/>
          </a:bodyPr>
          <a:lstStyle/>
          <a:p>
            <a:r>
              <a:rPr lang="sv-SE" dirty="0"/>
              <a:t>AI/NLP</a:t>
            </a:r>
          </a:p>
          <a:p>
            <a:r>
              <a:rPr lang="sv-SE" dirty="0"/>
              <a:t>LLM</a:t>
            </a:r>
          </a:p>
          <a:p>
            <a:r>
              <a:rPr lang="sv-SE" dirty="0" err="1"/>
              <a:t>Recommendation</a:t>
            </a:r>
            <a:r>
              <a:rPr lang="sv-SE" dirty="0"/>
              <a:t> system</a:t>
            </a:r>
          </a:p>
          <a:p>
            <a:r>
              <a:rPr lang="sv-SE" dirty="0" err="1"/>
              <a:t>Databases</a:t>
            </a:r>
            <a:endParaRPr lang="sv-SE" dirty="0"/>
          </a:p>
          <a:p>
            <a:pPr marL="0" indent="0">
              <a:buNone/>
            </a:pPr>
            <a:r>
              <a:rPr lang="sv-FI" dirty="0"/>
              <a:t> </a:t>
            </a:r>
          </a:p>
          <a:p>
            <a:endParaRPr lang="sv-FI" dirty="0"/>
          </a:p>
          <a:p>
            <a:pPr marL="0" indent="0">
              <a:buNone/>
            </a:pPr>
            <a:endParaRPr lang="sv-FI" dirty="0"/>
          </a:p>
        </p:txBody>
      </p:sp>
      <p:sp>
        <p:nvSpPr>
          <p:cNvPr id="4" name="Title 1">
            <a:extLst>
              <a:ext uri="{FF2B5EF4-FFF2-40B4-BE49-F238E27FC236}">
                <a16:creationId xmlns:a16="http://schemas.microsoft.com/office/drawing/2014/main" id="{6EBEC094-187C-2F19-121B-B2F80291E433}"/>
              </a:ext>
            </a:extLst>
          </p:cNvPr>
          <p:cNvSpPr txBox="1">
            <a:spLocks/>
          </p:cNvSpPr>
          <p:nvPr/>
        </p:nvSpPr>
        <p:spPr>
          <a:xfrm>
            <a:off x="1027814" y="1480273"/>
            <a:ext cx="194930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err="1"/>
              <a:t>How</a:t>
            </a:r>
            <a:endParaRPr lang="sv-FI" dirty="0"/>
          </a:p>
        </p:txBody>
      </p:sp>
      <p:sp>
        <p:nvSpPr>
          <p:cNvPr id="5" name="Content Placeholder 2">
            <a:extLst>
              <a:ext uri="{FF2B5EF4-FFF2-40B4-BE49-F238E27FC236}">
                <a16:creationId xmlns:a16="http://schemas.microsoft.com/office/drawing/2014/main" id="{B07D58E9-3991-FA59-F0F1-534131FCC567}"/>
              </a:ext>
            </a:extLst>
          </p:cNvPr>
          <p:cNvSpPr txBox="1">
            <a:spLocks/>
          </p:cNvSpPr>
          <p:nvPr/>
        </p:nvSpPr>
        <p:spPr>
          <a:xfrm>
            <a:off x="5788790" y="4156303"/>
            <a:ext cx="6204735" cy="132556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Data</a:t>
            </a:r>
          </a:p>
          <a:p>
            <a:r>
              <a:rPr lang="sv-FI" dirty="0" err="1"/>
              <a:t>Database</a:t>
            </a:r>
            <a:r>
              <a:rPr lang="sv-FI" dirty="0"/>
              <a:t> </a:t>
            </a:r>
            <a:r>
              <a:rPr lang="sv-FI" dirty="0" err="1"/>
              <a:t>updates</a:t>
            </a:r>
            <a:r>
              <a:rPr lang="sv-FI" dirty="0"/>
              <a:t> /</a:t>
            </a:r>
            <a:r>
              <a:rPr lang="sv-FI" dirty="0" err="1"/>
              <a:t>processing</a:t>
            </a:r>
            <a:endParaRPr lang="sv-FI" dirty="0"/>
          </a:p>
          <a:p>
            <a:r>
              <a:rPr lang="sv-FI" dirty="0"/>
              <a:t>Data </a:t>
            </a:r>
            <a:r>
              <a:rPr lang="sv-FI" dirty="0" err="1"/>
              <a:t>processing</a:t>
            </a:r>
            <a:r>
              <a:rPr lang="sv-FI" dirty="0"/>
              <a:t> &amp; </a:t>
            </a:r>
            <a:r>
              <a:rPr lang="sv-FI" dirty="0" err="1"/>
              <a:t>security</a:t>
            </a:r>
            <a:endParaRPr lang="sv-FI" dirty="0"/>
          </a:p>
          <a:p>
            <a:pPr marL="0" indent="0">
              <a:buFont typeface="Arial" panose="020B0604020202020204" pitchFamily="34" charset="0"/>
              <a:buNone/>
            </a:pPr>
            <a:endParaRPr lang="sv-FI" dirty="0"/>
          </a:p>
        </p:txBody>
      </p:sp>
      <p:cxnSp>
        <p:nvCxnSpPr>
          <p:cNvPr id="6" name="Straight Connector 5">
            <a:extLst>
              <a:ext uri="{FF2B5EF4-FFF2-40B4-BE49-F238E27FC236}">
                <a16:creationId xmlns:a16="http://schemas.microsoft.com/office/drawing/2014/main" id="{0235DE43-F150-34A1-F8C8-59A20208725A}"/>
              </a:ext>
            </a:extLst>
          </p:cNvPr>
          <p:cNvCxnSpPr/>
          <p:nvPr/>
        </p:nvCxnSpPr>
        <p:spPr>
          <a:xfrm>
            <a:off x="0" y="3750067"/>
            <a:ext cx="1228789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72490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185</TotalTime>
  <Words>312</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Black</vt:lpstr>
      <vt:lpstr>Century Gothic</vt:lpstr>
      <vt:lpstr>Vapor Trail</vt:lpstr>
      <vt:lpstr>SOCAIble</vt:lpstr>
      <vt:lpstr>PowerPoint Presentation</vt:lpstr>
      <vt:lpstr>PowerPoint Presentation</vt:lpstr>
      <vt:lpstr>Main Points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SOCAIble</dc:title>
  <dc:creator>Nurlan Musazade</dc:creator>
  <cp:lastModifiedBy>Nurlan Musazade</cp:lastModifiedBy>
  <cp:revision>4</cp:revision>
  <dcterms:created xsi:type="dcterms:W3CDTF">2023-09-13T14:52:42Z</dcterms:created>
  <dcterms:modified xsi:type="dcterms:W3CDTF">2023-09-23T18:09:58Z</dcterms:modified>
</cp:coreProperties>
</file>