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0"/>
  </p:notesMasterIdLst>
  <p:sldIdLst>
    <p:sldId id="260" r:id="rId2"/>
    <p:sldId id="262" r:id="rId3"/>
    <p:sldId id="268" r:id="rId4"/>
    <p:sldId id="275" r:id="rId5"/>
    <p:sldId id="263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1"/>
    <p:restoredTop sz="96208"/>
  </p:normalViewPr>
  <p:slideViewPr>
    <p:cSldViewPr snapToGrid="0" snapToObjects="1">
      <p:cViewPr varScale="1">
        <p:scale>
          <a:sx n="76" d="100"/>
          <a:sy n="76" d="100"/>
        </p:scale>
        <p:origin x="232" y="1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3F41-A6DF-5B44-9467-DE447E98C8F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FDCD-0E6B-D045-9B45-C5982D55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F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D2B1D-F491-5C48-9231-385F305CCACA}" type="slidenum">
              <a:rPr lang="en-MF" smtClean="0"/>
              <a:t>3</a:t>
            </a:fld>
            <a:endParaRPr lang="en-MF"/>
          </a:p>
        </p:txBody>
      </p:sp>
    </p:spTree>
    <p:extLst>
      <p:ext uri="{BB962C8B-B14F-4D97-AF65-F5344CB8AC3E}">
        <p14:creationId xmlns:p14="http://schemas.microsoft.com/office/powerpoint/2010/main" val="127520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F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BD2B1D-F491-5C48-9231-385F305CCACA}" type="slidenum">
              <a:rPr lang="en-MF" smtClean="0"/>
              <a:t>4</a:t>
            </a:fld>
            <a:endParaRPr lang="en-MF"/>
          </a:p>
        </p:txBody>
      </p:sp>
    </p:spTree>
    <p:extLst>
      <p:ext uri="{BB962C8B-B14F-4D97-AF65-F5344CB8AC3E}">
        <p14:creationId xmlns:p14="http://schemas.microsoft.com/office/powerpoint/2010/main" val="269501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9104"/>
            <a:ext cx="10363200" cy="2094880"/>
          </a:xfrm>
        </p:spPr>
        <p:txBody>
          <a:bodyPr anchor="b"/>
          <a:lstStyle>
            <a:lvl1pPr algn="ctr">
              <a:defRPr sz="6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6297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Franklin Gothic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663022" y="196313"/>
            <a:ext cx="2256367" cy="3175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000" b="0" i="0">
                <a:solidFill>
                  <a:schemeClr val="bg2">
                    <a:lumMod val="90000"/>
                  </a:schemeClr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lvl1pPr>
          </a:lstStyle>
          <a:p>
            <a:pPr lvl="0"/>
            <a:r>
              <a:rPr lang="en-US" dirty="0"/>
              <a:t>Version: x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0A315B-0725-4B73-BB5A-122EC7EFD8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838650-17DB-4F20-ACB0-A8B30573D8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9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134637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4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3600" b="1" kern="120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endPos="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4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lang="en-US" sz="2000" b="0" i="0" kern="1200" cap="all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3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31831"/>
            <a:ext cx="10515600" cy="2630646"/>
          </a:xfrm>
        </p:spPr>
        <p:txBody>
          <a:bodyPr anchor="b"/>
          <a:lstStyle>
            <a:lvl1pPr>
              <a:defRPr sz="60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Franklin Gothic Book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+mn-lt"/>
              </a:defRPr>
            </a:lvl1pPr>
            <a:lvl2pPr>
              <a:defRPr baseline="0">
                <a:latin typeface="+mn-lt"/>
              </a:defRPr>
            </a:lvl2pPr>
            <a:lvl3pPr>
              <a:defRPr baseline="0">
                <a:latin typeface="+mn-lt"/>
              </a:defRPr>
            </a:lvl3pPr>
            <a:lvl4pPr>
              <a:defRPr baseline="0">
                <a:latin typeface="+mn-lt"/>
              </a:defRPr>
            </a:lvl4pPr>
            <a:lvl5pPr>
              <a:defRPr baseline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22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9295885" cy="1325563"/>
          </a:xfrm>
        </p:spPr>
        <p:txBody>
          <a:bodyPr>
            <a:normAutofit/>
          </a:bodyPr>
          <a:lstStyle>
            <a:lvl1pPr>
              <a:defRPr sz="4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66377"/>
            <a:ext cx="5157787" cy="538698"/>
          </a:xfrm>
        </p:spPr>
        <p:txBody>
          <a:bodyPr anchor="b">
            <a:normAutofit/>
          </a:bodyPr>
          <a:lstStyle>
            <a:lvl1pPr marL="0" indent="0">
              <a:buNone/>
              <a:defRPr sz="2600" b="1" baseline="0">
                <a:latin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 baseline="0">
                <a:latin typeface="Franklin Gothic Book" charset="0"/>
              </a:defRPr>
            </a:lvl1pPr>
            <a:lvl2pPr>
              <a:defRPr baseline="0">
                <a:latin typeface="Franklin Gothic Book" charset="0"/>
              </a:defRPr>
            </a:lvl2pPr>
            <a:lvl3pPr>
              <a:defRPr baseline="0">
                <a:latin typeface="Franklin Gothic Book" charset="0"/>
              </a:defRPr>
            </a:lvl3pPr>
            <a:lvl4pPr>
              <a:defRPr baseline="0">
                <a:latin typeface="Franklin Gothic Book" charset="0"/>
              </a:defRPr>
            </a:lvl4pPr>
            <a:lvl5pPr>
              <a:defRPr baseline="0">
                <a:latin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966377"/>
            <a:ext cx="5183188" cy="538697"/>
          </a:xfrm>
        </p:spPr>
        <p:txBody>
          <a:bodyPr anchor="b">
            <a:normAutofit/>
          </a:bodyPr>
          <a:lstStyle>
            <a:lvl1pPr marL="0" indent="0">
              <a:buNone/>
              <a:defRPr sz="2600" b="1" baseline="0">
                <a:latin typeface="Franklin Gothic Book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 sz="2400" baseline="0">
                <a:latin typeface="Franklin Gothic Book" charset="0"/>
              </a:defRPr>
            </a:lvl1pPr>
            <a:lvl2pPr>
              <a:defRPr baseline="0">
                <a:latin typeface="Franklin Gothic Book" charset="0"/>
              </a:defRPr>
            </a:lvl2pPr>
            <a:lvl3pPr>
              <a:defRPr baseline="0">
                <a:latin typeface="Franklin Gothic Book" charset="0"/>
              </a:defRPr>
            </a:lvl3pPr>
            <a:lvl4pPr>
              <a:defRPr baseline="0">
                <a:latin typeface="Franklin Gothic Book" charset="0"/>
              </a:defRPr>
            </a:lvl4pPr>
            <a:lvl5pPr>
              <a:defRPr baseline="0">
                <a:latin typeface="Franklin Gothic Book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8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5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495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6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000" baseline="0">
                <a:latin typeface="Franklin Gothic Book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 baseline="0">
                <a:latin typeface="Franklin Gothic Book" charset="0"/>
              </a:defRPr>
            </a:lvl1pPr>
            <a:lvl2pPr>
              <a:defRPr sz="2800" baseline="0">
                <a:latin typeface="Franklin Gothic Book" charset="0"/>
              </a:defRPr>
            </a:lvl2pPr>
            <a:lvl3pPr>
              <a:defRPr sz="2400" baseline="0">
                <a:latin typeface="Franklin Gothic Book" charset="0"/>
              </a:defRPr>
            </a:lvl3pPr>
            <a:lvl4pPr>
              <a:defRPr sz="2000" baseline="0">
                <a:latin typeface="Franklin Gothic Book" charset="0"/>
              </a:defRPr>
            </a:lvl4pPr>
            <a:lvl5pPr>
              <a:defRPr sz="2000" baseline="0">
                <a:latin typeface="Franklin Gothic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Franklin Gothic Boo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3618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5022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</a:defRPr>
            </a:lvl1pPr>
          </a:lstStyle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5141" y="6465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fld id="{F64D26CB-5357-694B-9748-5CF85778B4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54">
          <p15:clr>
            <a:srgbClr val="F26B43"/>
          </p15:clr>
        </p15:guide>
        <p15:guide id="2" pos="529">
          <p15:clr>
            <a:srgbClr val="F26B43"/>
          </p15:clr>
        </p15:guide>
        <p15:guide id="3" orient="horz" pos="1366">
          <p15:clr>
            <a:srgbClr val="F26B43"/>
          </p15:clr>
        </p15:guide>
        <p15:guide id="4" pos="5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hyperlink" Target="https://github.com/aboamare/vrgp-specifications" TargetMode="External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image" Target="../media/image15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3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D5E59AA1-DA7C-46A6-838C-B58749126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Projects</a:t>
            </a:r>
            <a:r>
              <a:rPr lang="fi-FI" dirty="0"/>
              <a:t> @ </a:t>
            </a:r>
            <a:r>
              <a:rPr lang="fi-FI" dirty="0" err="1"/>
              <a:t>AboaMare</a:t>
            </a:r>
            <a:endParaRPr lang="fi-FI" dirty="0"/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3BEC76E9-B287-477C-8E2C-57BA11F27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robert.aarts@novia.fi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EB64934C-7831-4613-BF4A-E48B83137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/>
              <a:t>RJA 17 </a:t>
            </a:r>
            <a:r>
              <a:rPr lang="fi-FI" dirty="0" err="1"/>
              <a:t>Feb</a:t>
            </a:r>
            <a:r>
              <a:rPr lang="fi-FI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01252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C70AFBD-7C14-419D-8DE2-3C33B15F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R&amp;D @ </a:t>
            </a:r>
            <a:r>
              <a:rPr lang="fi-FI" cap="none" dirty="0" err="1"/>
              <a:t>AboaMare</a:t>
            </a: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226CDE09-E7F5-4E02-B3D8-000D94A6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Applied</a:t>
            </a:r>
            <a:r>
              <a:rPr lang="fi-FI" dirty="0"/>
              <a:t> </a:t>
            </a:r>
            <a:r>
              <a:rPr lang="fi-FI" dirty="0" err="1"/>
              <a:t>research</a:t>
            </a:r>
            <a:r>
              <a:rPr lang="fi-FI" dirty="0"/>
              <a:t> in </a:t>
            </a:r>
            <a:r>
              <a:rPr lang="fi-FI" dirty="0" err="1"/>
              <a:t>smart</a:t>
            </a:r>
            <a:r>
              <a:rPr lang="fi-FI" dirty="0"/>
              <a:t> </a:t>
            </a:r>
            <a:r>
              <a:rPr lang="fi-FI" dirty="0" err="1"/>
              <a:t>shipping</a:t>
            </a:r>
            <a:endParaRPr lang="fi-FI" dirty="0"/>
          </a:p>
          <a:p>
            <a:r>
              <a:rPr lang="fi-FI" dirty="0"/>
              <a:t>Human </a:t>
            </a:r>
            <a:r>
              <a:rPr lang="fi-FI" dirty="0" err="1"/>
              <a:t>factors</a:t>
            </a:r>
            <a:r>
              <a:rPr lang="fi-FI" dirty="0"/>
              <a:t>, </a:t>
            </a:r>
            <a:r>
              <a:rPr lang="fi-FI" dirty="0" err="1"/>
              <a:t>procedures</a:t>
            </a:r>
            <a:endParaRPr lang="fi-FI" dirty="0"/>
          </a:p>
          <a:p>
            <a:r>
              <a:rPr lang="fi-FI" dirty="0" err="1"/>
              <a:t>Decision</a:t>
            </a:r>
            <a:r>
              <a:rPr lang="fi-FI" dirty="0"/>
              <a:t> </a:t>
            </a:r>
            <a:r>
              <a:rPr lang="fi-FI" dirty="0" err="1"/>
              <a:t>support</a:t>
            </a:r>
            <a:r>
              <a:rPr lang="fi-FI" dirty="0"/>
              <a:t>,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enhancement</a:t>
            </a:r>
            <a:r>
              <a:rPr lang="fi-FI" dirty="0"/>
              <a:t>, </a:t>
            </a:r>
            <a:r>
              <a:rPr lang="fi-FI" dirty="0" err="1"/>
              <a:t>situational</a:t>
            </a:r>
            <a:r>
              <a:rPr lang="fi-FI" dirty="0"/>
              <a:t> </a:t>
            </a:r>
            <a:r>
              <a:rPr lang="fi-FI" dirty="0" err="1"/>
              <a:t>awareness</a:t>
            </a:r>
            <a:endParaRPr lang="fi-FI" dirty="0"/>
          </a:p>
          <a:p>
            <a:r>
              <a:rPr lang="fi-FI" dirty="0"/>
              <a:t>VR/AR for </a:t>
            </a:r>
            <a:r>
              <a:rPr lang="fi-FI" dirty="0" err="1"/>
              <a:t>training</a:t>
            </a:r>
            <a:r>
              <a:rPr lang="fi-FI" dirty="0"/>
              <a:t> and </a:t>
            </a:r>
            <a:r>
              <a:rPr lang="fi-FI" dirty="0" err="1"/>
              <a:t>operations</a:t>
            </a:r>
            <a:endParaRPr lang="fi-FI" dirty="0"/>
          </a:p>
          <a:p>
            <a:r>
              <a:rPr lang="fi-FI" dirty="0" err="1"/>
              <a:t>Standardization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15.3.2017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5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0C8C-C064-AB4A-AA89-490DFEE4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3" y="27415"/>
            <a:ext cx="9361868" cy="1325563"/>
          </a:xfrm>
        </p:spPr>
        <p:txBody>
          <a:bodyPr/>
          <a:lstStyle/>
          <a:p>
            <a:r>
              <a:rPr lang="fi-FI" b="1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Vessel</a:t>
            </a:r>
            <a:r>
              <a:rPr lang="fi-FI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Remote </a:t>
            </a:r>
            <a:r>
              <a:rPr lang="fi-FI" b="1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</a:t>
            </a:r>
            <a:r>
              <a:rPr lang="fi-FI" b="1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i-FI" b="1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Protocol</a:t>
            </a:r>
            <a:endParaRPr lang="en-MF" b="1" dirty="0">
              <a:solidFill>
                <a:schemeClr val="accent2"/>
              </a:solidFill>
            </a:endParaRPr>
          </a:p>
        </p:txBody>
      </p:sp>
      <p:pic>
        <p:nvPicPr>
          <p:cNvPr id="8" name="Graphic 7" descr="Submarine">
            <a:extLst>
              <a:ext uri="{FF2B5EF4-FFF2-40B4-BE49-F238E27FC236}">
                <a16:creationId xmlns:a16="http://schemas.microsoft.com/office/drawing/2014/main" id="{54686473-DE84-B849-B88A-B0F443EBD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3323" y="2819935"/>
            <a:ext cx="1911518" cy="1911518"/>
          </a:xfrm>
          <a:prstGeom prst="rect">
            <a:avLst/>
          </a:prstGeom>
        </p:spPr>
      </p:pic>
      <p:pic>
        <p:nvPicPr>
          <p:cNvPr id="20" name="Graphic 19" descr="Tug boat">
            <a:extLst>
              <a:ext uri="{FF2B5EF4-FFF2-40B4-BE49-F238E27FC236}">
                <a16:creationId xmlns:a16="http://schemas.microsoft.com/office/drawing/2014/main" id="{D4CB8D40-90DE-1246-8D04-3360E2B07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3193" y="2857147"/>
            <a:ext cx="2072921" cy="2072921"/>
          </a:xfrm>
          <a:prstGeom prst="rect">
            <a:avLst/>
          </a:prstGeom>
        </p:spPr>
      </p:pic>
      <p:pic>
        <p:nvPicPr>
          <p:cNvPr id="27" name="Graphic 26" descr="Freight">
            <a:extLst>
              <a:ext uri="{FF2B5EF4-FFF2-40B4-BE49-F238E27FC236}">
                <a16:creationId xmlns:a16="http://schemas.microsoft.com/office/drawing/2014/main" id="{4FEF9421-512A-B545-880E-12CE4E9C3C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347329" y="-236304"/>
            <a:ext cx="2703915" cy="2703915"/>
          </a:xfrm>
          <a:prstGeom prst="rect">
            <a:avLst/>
          </a:prstGeom>
        </p:spPr>
      </p:pic>
      <p:pic>
        <p:nvPicPr>
          <p:cNvPr id="31" name="Graphic 30" descr="Internet">
            <a:extLst>
              <a:ext uri="{FF2B5EF4-FFF2-40B4-BE49-F238E27FC236}">
                <a16:creationId xmlns:a16="http://schemas.microsoft.com/office/drawing/2014/main" id="{A8A9EC4B-FC57-9240-AAE3-C17C5A59F3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05826" y="1655368"/>
            <a:ext cx="962981" cy="962981"/>
          </a:xfrm>
          <a:prstGeom prst="rect">
            <a:avLst/>
          </a:prstGeom>
        </p:spPr>
      </p:pic>
      <p:pic>
        <p:nvPicPr>
          <p:cNvPr id="33" name="Graphic 32" descr="Presentation with org chart">
            <a:extLst>
              <a:ext uri="{FF2B5EF4-FFF2-40B4-BE49-F238E27FC236}">
                <a16:creationId xmlns:a16="http://schemas.microsoft.com/office/drawing/2014/main" id="{F6C4BA59-8A50-4543-8353-A5A2D6046B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22145" y="4806887"/>
            <a:ext cx="1930342" cy="1930342"/>
          </a:xfrm>
          <a:prstGeom prst="rect">
            <a:avLst/>
          </a:prstGeom>
        </p:spPr>
      </p:pic>
      <p:pic>
        <p:nvPicPr>
          <p:cNvPr id="35" name="Graphic 34" descr="Work from home desk">
            <a:extLst>
              <a:ext uri="{FF2B5EF4-FFF2-40B4-BE49-F238E27FC236}">
                <a16:creationId xmlns:a16="http://schemas.microsoft.com/office/drawing/2014/main" id="{AB8BF813-CEEA-7942-B2CC-334EB1B53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16739" y="2980931"/>
            <a:ext cx="1378174" cy="13781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4233003-C431-1B40-9055-6B743EB96744}"/>
              </a:ext>
            </a:extLst>
          </p:cNvPr>
          <p:cNvSpPr/>
          <p:nvPr/>
        </p:nvSpPr>
        <p:spPr>
          <a:xfrm>
            <a:off x="3558516" y="1984287"/>
            <a:ext cx="286340" cy="3051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A3FCD2-F0D8-354E-883A-560A062D359C}"/>
              </a:ext>
            </a:extLst>
          </p:cNvPr>
          <p:cNvSpPr/>
          <p:nvPr/>
        </p:nvSpPr>
        <p:spPr>
          <a:xfrm>
            <a:off x="3266301" y="3407476"/>
            <a:ext cx="286340" cy="3051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6BEE70A-CDA0-3643-9A50-9F9A5F9EB6DD}"/>
              </a:ext>
            </a:extLst>
          </p:cNvPr>
          <p:cNvSpPr/>
          <p:nvPr/>
        </p:nvSpPr>
        <p:spPr>
          <a:xfrm>
            <a:off x="3925138" y="5466917"/>
            <a:ext cx="286340" cy="3051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44AACC-5E64-D74C-95F2-6FAAB31CF842}"/>
              </a:ext>
            </a:extLst>
          </p:cNvPr>
          <p:cNvSpPr/>
          <p:nvPr/>
        </p:nvSpPr>
        <p:spPr>
          <a:xfrm>
            <a:off x="8071879" y="1380549"/>
            <a:ext cx="414720" cy="441950"/>
          </a:xfrm>
          <a:prstGeom prst="ellipse">
            <a:avLst/>
          </a:prstGeom>
          <a:solidFill>
            <a:srgbClr val="378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47E57D-2E3D-6F4E-AA76-1645C854F962}"/>
              </a:ext>
            </a:extLst>
          </p:cNvPr>
          <p:cNvSpPr/>
          <p:nvPr/>
        </p:nvSpPr>
        <p:spPr>
          <a:xfrm>
            <a:off x="10633659" y="4024006"/>
            <a:ext cx="286340" cy="305141"/>
          </a:xfrm>
          <a:prstGeom prst="ellipse">
            <a:avLst/>
          </a:prstGeom>
          <a:solidFill>
            <a:srgbClr val="378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4BFFE35-B340-984A-9E6F-C7A26F44BA55}"/>
              </a:ext>
            </a:extLst>
          </p:cNvPr>
          <p:cNvSpPr/>
          <p:nvPr/>
        </p:nvSpPr>
        <p:spPr>
          <a:xfrm>
            <a:off x="5901773" y="4096834"/>
            <a:ext cx="286340" cy="305141"/>
          </a:xfrm>
          <a:prstGeom prst="ellipse">
            <a:avLst/>
          </a:prstGeom>
          <a:solidFill>
            <a:srgbClr val="378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9" name="Graphic 28" descr="Sailboat">
            <a:extLst>
              <a:ext uri="{FF2B5EF4-FFF2-40B4-BE49-F238E27FC236}">
                <a16:creationId xmlns:a16="http://schemas.microsoft.com/office/drawing/2014/main" id="{6E41596A-8B29-894E-862B-EACA884F591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flipH="1">
            <a:off x="10633914" y="5029118"/>
            <a:ext cx="1429546" cy="1429546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B558ED67-7F88-C847-99FA-4E56FCA48312}"/>
              </a:ext>
            </a:extLst>
          </p:cNvPr>
          <p:cNvSpPr/>
          <p:nvPr/>
        </p:nvSpPr>
        <p:spPr>
          <a:xfrm flipH="1">
            <a:off x="10889260" y="6027670"/>
            <a:ext cx="168820" cy="179905"/>
          </a:xfrm>
          <a:prstGeom prst="ellipse">
            <a:avLst/>
          </a:prstGeom>
          <a:solidFill>
            <a:srgbClr val="3781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5C6E2696-75B7-AA47-B5CD-B68C050D724C}"/>
              </a:ext>
            </a:extLst>
          </p:cNvPr>
          <p:cNvCxnSpPr>
            <a:stCxn id="38" idx="6"/>
            <a:endCxn id="40" idx="0"/>
          </p:cNvCxnSpPr>
          <p:nvPr/>
        </p:nvCxnSpPr>
        <p:spPr>
          <a:xfrm flipV="1">
            <a:off x="4211478" y="4024006"/>
            <a:ext cx="6565351" cy="1595482"/>
          </a:xfrm>
          <a:prstGeom prst="bentConnector4">
            <a:avLst>
              <a:gd name="adj1" fmla="val 48910"/>
              <a:gd name="adj2" fmla="val 114328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2A7A709B-1878-314F-9262-89263A21BD2E}"/>
              </a:ext>
            </a:extLst>
          </p:cNvPr>
          <p:cNvCxnSpPr>
            <a:cxnSpLocks/>
            <a:stCxn id="37" idx="6"/>
            <a:endCxn id="41" idx="2"/>
          </p:cNvCxnSpPr>
          <p:nvPr/>
        </p:nvCxnSpPr>
        <p:spPr>
          <a:xfrm>
            <a:off x="3552641" y="3560047"/>
            <a:ext cx="2349132" cy="689358"/>
          </a:xfrm>
          <a:prstGeom prst="bentConnector3">
            <a:avLst>
              <a:gd name="adj1" fmla="val 5000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8980689-00B9-384F-BCA2-3F2E9804BA4D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3844856" y="1601524"/>
            <a:ext cx="4227023" cy="535334"/>
          </a:xfrm>
          <a:prstGeom prst="bentConnector3">
            <a:avLst>
              <a:gd name="adj1" fmla="val 50000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219F643-6396-DF40-808C-E7E3DEC99CD3}"/>
              </a:ext>
            </a:extLst>
          </p:cNvPr>
          <p:cNvCxnSpPr>
            <a:cxnSpLocks/>
            <a:stCxn id="38" idx="6"/>
            <a:endCxn id="29" idx="0"/>
          </p:cNvCxnSpPr>
          <p:nvPr/>
        </p:nvCxnSpPr>
        <p:spPr>
          <a:xfrm flipV="1">
            <a:off x="4211478" y="5029118"/>
            <a:ext cx="7137209" cy="590370"/>
          </a:xfrm>
          <a:prstGeom prst="bentConnector4">
            <a:avLst>
              <a:gd name="adj1" fmla="val 44993"/>
              <a:gd name="adj2" fmla="val 138721"/>
            </a:avLst>
          </a:prstGeom>
          <a:ln w="254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9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E0C8C-C064-AB4A-AA89-490DFEE40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>
                <a:solidFill>
                  <a:schemeClr val="accent2"/>
                </a:solidFill>
              </a:rPr>
              <a:t>Protocol</a:t>
            </a:r>
            <a:r>
              <a:rPr lang="fi-FI" b="1" dirty="0">
                <a:solidFill>
                  <a:schemeClr val="accent2"/>
                </a:solidFill>
              </a:rPr>
              <a:t> and </a:t>
            </a:r>
            <a:r>
              <a:rPr lang="fi-FI" b="1" dirty="0" err="1">
                <a:solidFill>
                  <a:schemeClr val="accent2"/>
                </a:solidFill>
              </a:rPr>
              <a:t>implementations</a:t>
            </a:r>
            <a:endParaRPr lang="en-MF" b="1" dirty="0">
              <a:solidFill>
                <a:schemeClr val="accent2"/>
              </a:solidFill>
            </a:endParaRPr>
          </a:p>
        </p:txBody>
      </p:sp>
      <p:pic>
        <p:nvPicPr>
          <p:cNvPr id="35" name="Graphic 34" descr="Work from home desk">
            <a:extLst>
              <a:ext uri="{FF2B5EF4-FFF2-40B4-BE49-F238E27FC236}">
                <a16:creationId xmlns:a16="http://schemas.microsoft.com/office/drawing/2014/main" id="{AB8BF813-CEEA-7942-B2CC-334EB1B53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223" y="3748858"/>
            <a:ext cx="1378174" cy="1378174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B4233003-C431-1B40-9055-6B743EB96744}"/>
              </a:ext>
            </a:extLst>
          </p:cNvPr>
          <p:cNvSpPr/>
          <p:nvPr/>
        </p:nvSpPr>
        <p:spPr>
          <a:xfrm>
            <a:off x="2208593" y="2196107"/>
            <a:ext cx="286340" cy="30514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644AACC-5E64-D74C-95F2-6FAAB31CF842}"/>
              </a:ext>
            </a:extLst>
          </p:cNvPr>
          <p:cNvSpPr/>
          <p:nvPr/>
        </p:nvSpPr>
        <p:spPr>
          <a:xfrm>
            <a:off x="8071879" y="2127702"/>
            <a:ext cx="414720" cy="441950"/>
          </a:xfrm>
          <a:prstGeom prst="ellipse">
            <a:avLst/>
          </a:prstGeom>
          <a:solidFill>
            <a:srgbClr val="378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38980689-00B9-384F-BCA2-3F2E9804BA4D}"/>
              </a:ext>
            </a:extLst>
          </p:cNvPr>
          <p:cNvCxnSpPr>
            <a:cxnSpLocks/>
            <a:stCxn id="36" idx="6"/>
            <a:endCxn id="39" idx="2"/>
          </p:cNvCxnSpPr>
          <p:nvPr/>
        </p:nvCxnSpPr>
        <p:spPr>
          <a:xfrm flipV="1">
            <a:off x="2494933" y="2348677"/>
            <a:ext cx="5576946" cy="1"/>
          </a:xfrm>
          <a:prstGeom prst="bentConnector3">
            <a:avLst>
              <a:gd name="adj1" fmla="val 50000"/>
            </a:avLst>
          </a:prstGeom>
          <a:ln w="50800"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Server">
            <a:extLst>
              <a:ext uri="{FF2B5EF4-FFF2-40B4-BE49-F238E27FC236}">
                <a16:creationId xmlns:a16="http://schemas.microsoft.com/office/drawing/2014/main" id="{98A7FA3F-6293-5D43-80E6-462821FA1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6076" y="2044048"/>
            <a:ext cx="914400" cy="914400"/>
          </a:xfrm>
          <a:prstGeom prst="rect">
            <a:avLst/>
          </a:prstGeom>
        </p:spPr>
      </p:pic>
      <p:pic>
        <p:nvPicPr>
          <p:cNvPr id="9" name="Graphic 8" descr="Security camera">
            <a:extLst>
              <a:ext uri="{FF2B5EF4-FFF2-40B4-BE49-F238E27FC236}">
                <a16:creationId xmlns:a16="http://schemas.microsoft.com/office/drawing/2014/main" id="{49C48409-FB10-7B47-B327-383379F71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2301" y="1736430"/>
            <a:ext cx="914400" cy="914400"/>
          </a:xfrm>
          <a:prstGeom prst="rect">
            <a:avLst/>
          </a:prstGeom>
        </p:spPr>
      </p:pic>
      <p:pic>
        <p:nvPicPr>
          <p:cNvPr id="11" name="Graphic 10" descr="North America">
            <a:extLst>
              <a:ext uri="{FF2B5EF4-FFF2-40B4-BE49-F238E27FC236}">
                <a16:creationId xmlns:a16="http://schemas.microsoft.com/office/drawing/2014/main" id="{7AA928D8-DEE3-C440-A2EC-3D4ECCB31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06524" y="1044939"/>
            <a:ext cx="914400" cy="914400"/>
          </a:xfrm>
          <a:prstGeom prst="rect">
            <a:avLst/>
          </a:prstGeom>
        </p:spPr>
      </p:pic>
      <p:pic>
        <p:nvPicPr>
          <p:cNvPr id="13" name="Graphic 12" descr="Compass">
            <a:extLst>
              <a:ext uri="{FF2B5EF4-FFF2-40B4-BE49-F238E27FC236}">
                <a16:creationId xmlns:a16="http://schemas.microsoft.com/office/drawing/2014/main" id="{6252C7A1-4630-7C44-83D4-3DFC8295D9E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12687" y="2798627"/>
            <a:ext cx="914400" cy="914400"/>
          </a:xfrm>
          <a:prstGeom prst="rect">
            <a:avLst/>
          </a:prstGeom>
        </p:spPr>
      </p:pic>
      <p:pic>
        <p:nvPicPr>
          <p:cNvPr id="19" name="Graphic 18" descr="Speedometer Low">
            <a:extLst>
              <a:ext uri="{FF2B5EF4-FFF2-40B4-BE49-F238E27FC236}">
                <a16:creationId xmlns:a16="http://schemas.microsoft.com/office/drawing/2014/main" id="{624CA736-9A04-5048-BB95-A013AE21E9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138343" y="2828747"/>
            <a:ext cx="914400" cy="914400"/>
          </a:xfrm>
          <a:prstGeom prst="rect">
            <a:avLst/>
          </a:prstGeom>
        </p:spPr>
      </p:pic>
      <p:pic>
        <p:nvPicPr>
          <p:cNvPr id="43" name="Graphic 42" descr="Speedometer Low">
            <a:extLst>
              <a:ext uri="{FF2B5EF4-FFF2-40B4-BE49-F238E27FC236}">
                <a16:creationId xmlns:a16="http://schemas.microsoft.com/office/drawing/2014/main" id="{10CF528B-D46A-BF4E-9E03-BAF7597FA4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464157" y="2805876"/>
            <a:ext cx="914400" cy="914400"/>
          </a:xfrm>
          <a:prstGeom prst="rect">
            <a:avLst/>
          </a:prstGeom>
        </p:spPr>
      </p:pic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1229AA5-F15D-0040-91A1-4F570B149269}"/>
              </a:ext>
            </a:extLst>
          </p:cNvPr>
          <p:cNvCxnSpPr>
            <a:cxnSpLocks/>
            <a:stCxn id="9" idx="1"/>
            <a:endCxn id="39" idx="6"/>
          </p:cNvCxnSpPr>
          <p:nvPr/>
        </p:nvCxnSpPr>
        <p:spPr>
          <a:xfrm rot="10800000" flipV="1">
            <a:off x="8486599" y="2193629"/>
            <a:ext cx="1175702" cy="15504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520C659-DD24-E441-BC47-FA2D454D790F}"/>
              </a:ext>
            </a:extLst>
          </p:cNvPr>
          <p:cNvCxnSpPr>
            <a:cxnSpLocks/>
            <a:stCxn id="11" idx="1"/>
            <a:endCxn id="39" idx="6"/>
          </p:cNvCxnSpPr>
          <p:nvPr/>
        </p:nvCxnSpPr>
        <p:spPr>
          <a:xfrm rot="10800000" flipV="1">
            <a:off x="8486600" y="1502139"/>
            <a:ext cx="219925" cy="84653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4D115053-9C2E-9341-8A07-46A5B8724E0A}"/>
              </a:ext>
            </a:extLst>
          </p:cNvPr>
          <p:cNvCxnSpPr>
            <a:cxnSpLocks/>
            <a:stCxn id="43" idx="3"/>
            <a:endCxn id="39" idx="6"/>
          </p:cNvCxnSpPr>
          <p:nvPr/>
        </p:nvCxnSpPr>
        <p:spPr>
          <a:xfrm rot="10800000">
            <a:off x="8486599" y="2348678"/>
            <a:ext cx="977558" cy="914399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EE06BD70-C4F0-D442-890E-41F1ED4579F2}"/>
              </a:ext>
            </a:extLst>
          </p:cNvPr>
          <p:cNvCxnSpPr>
            <a:cxnSpLocks/>
            <a:stCxn id="1026" idx="1"/>
            <a:endCxn id="39" idx="6"/>
          </p:cNvCxnSpPr>
          <p:nvPr/>
        </p:nvCxnSpPr>
        <p:spPr>
          <a:xfrm rot="10800000">
            <a:off x="8486600" y="2348677"/>
            <a:ext cx="729705" cy="209819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raphic 51" descr="Server">
            <a:extLst>
              <a:ext uri="{FF2B5EF4-FFF2-40B4-BE49-F238E27FC236}">
                <a16:creationId xmlns:a16="http://schemas.microsoft.com/office/drawing/2014/main" id="{54F8A9D1-ED54-3A44-AD71-4D6D21093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8283" y="2706749"/>
            <a:ext cx="914400" cy="914400"/>
          </a:xfrm>
          <a:prstGeom prst="rect">
            <a:avLst/>
          </a:prstGeom>
        </p:spPr>
      </p:pic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0B27D15D-C2B6-2D4C-8E96-9A927B900803}"/>
              </a:ext>
            </a:extLst>
          </p:cNvPr>
          <p:cNvCxnSpPr>
            <a:cxnSpLocks/>
            <a:stCxn id="36" idx="2"/>
            <a:endCxn id="6" idx="0"/>
          </p:cNvCxnSpPr>
          <p:nvPr/>
        </p:nvCxnSpPr>
        <p:spPr>
          <a:xfrm rot="10800000">
            <a:off x="633277" y="2044048"/>
            <a:ext cx="1575317" cy="304630"/>
          </a:xfrm>
          <a:prstGeom prst="bentConnector4">
            <a:avLst>
              <a:gd name="adj1" fmla="val 35489"/>
              <a:gd name="adj2" fmla="val 175042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F84CC8E8-6CE9-F04C-B672-18A9B7E90A98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68098" y="2424937"/>
            <a:ext cx="757385" cy="28181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>
            <a:extLst>
              <a:ext uri="{FF2B5EF4-FFF2-40B4-BE49-F238E27FC236}">
                <a16:creationId xmlns:a16="http://schemas.microsoft.com/office/drawing/2014/main" id="{7A8E5C0F-8DB4-1C4D-826E-7E5BD05C6661}"/>
              </a:ext>
            </a:extLst>
          </p:cNvPr>
          <p:cNvCxnSpPr>
            <a:cxnSpLocks/>
            <a:stCxn id="6" idx="2"/>
            <a:endCxn id="52" idx="1"/>
          </p:cNvCxnSpPr>
          <p:nvPr/>
        </p:nvCxnSpPr>
        <p:spPr>
          <a:xfrm rot="16200000" flipH="1">
            <a:off x="798029" y="2793694"/>
            <a:ext cx="205501" cy="53500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09C66F-1A54-E74A-AC7B-43FBFE315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304" y="3966804"/>
            <a:ext cx="960141" cy="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3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67458-B7B2-EE4C-8218-800A08F5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cap="none" dirty="0"/>
              <a:t>1. Maritime Remote Operator Station</a:t>
            </a:r>
            <a:endParaRPr lang="en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4CE6B-C50A-634F-91CC-9232A959B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3836" cy="4351338"/>
          </a:xfrm>
        </p:spPr>
        <p:txBody>
          <a:bodyPr/>
          <a:lstStyle/>
          <a:p>
            <a:r>
              <a:rPr lang="en-FI" dirty="0"/>
              <a:t>Request and show various information streams from vessel</a:t>
            </a:r>
          </a:p>
          <a:p>
            <a:r>
              <a:rPr lang="en-FI" dirty="0"/>
              <a:t>Allow for very flexible presentation of the information streams</a:t>
            </a:r>
          </a:p>
          <a:p>
            <a:r>
              <a:rPr lang="en-GB" dirty="0"/>
              <a:t>M</a:t>
            </a:r>
            <a:r>
              <a:rPr lang="en-FI" dirty="0"/>
              <a:t>ultiple screens</a:t>
            </a:r>
          </a:p>
          <a:p>
            <a:r>
              <a:rPr lang="en-FI" dirty="0"/>
              <a:t>Open-source</a:t>
            </a:r>
          </a:p>
          <a:p>
            <a:r>
              <a:rPr lang="en-FI" dirty="0"/>
              <a:t>Vue or other javascript tech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023C6-B4AB-1247-998F-C127C9559D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05F17-651F-9546-B5BF-FC3A7D0EE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Graphic 8" descr="Work from home desk">
            <a:extLst>
              <a:ext uri="{FF2B5EF4-FFF2-40B4-BE49-F238E27FC236}">
                <a16:creationId xmlns:a16="http://schemas.microsoft.com/office/drawing/2014/main" id="{8FCD0184-3113-E846-ADAA-EF1CA241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7654" y="192858"/>
            <a:ext cx="1378174" cy="1378174"/>
          </a:xfrm>
          <a:prstGeom prst="rect">
            <a:avLst/>
          </a:prstGeom>
        </p:spPr>
      </p:pic>
      <p:pic>
        <p:nvPicPr>
          <p:cNvPr id="11" name="Picture 10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79C05006-C50A-574A-9784-41E8A521DD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127"/>
          <a:stretch/>
        </p:blipFill>
        <p:spPr>
          <a:xfrm>
            <a:off x="6340768" y="1862959"/>
            <a:ext cx="48690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2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00CEA-A42D-C145-9E46-DB1052658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2. </a:t>
            </a:r>
            <a:r>
              <a:rPr lang="en-FI" cap="none" dirty="0"/>
              <a:t>VRGP Implementation for ÅBoat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BD3A6-0B01-F24D-AB86-5612325E5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FI" dirty="0"/>
              <a:t>mplement vessel side of VRGP</a:t>
            </a:r>
          </a:p>
          <a:p>
            <a:r>
              <a:rPr lang="en-FI" dirty="0"/>
              <a:t>Integration with sensors</a:t>
            </a:r>
          </a:p>
          <a:p>
            <a:r>
              <a:rPr lang="en-FI" dirty="0"/>
              <a:t>Build and use “core” library</a:t>
            </a:r>
          </a:p>
          <a:p>
            <a:r>
              <a:rPr lang="en-FI" dirty="0"/>
              <a:t>Open-source</a:t>
            </a:r>
          </a:p>
          <a:p>
            <a:r>
              <a:rPr lang="en-FI" dirty="0"/>
              <a:t>WebRTC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DDC83-2A5E-B542-961C-9FCB752CFC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A8444-C8C4-E342-B0D1-B7AFBD60B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Graphic 5" descr="Tug boat">
            <a:extLst>
              <a:ext uri="{FF2B5EF4-FFF2-40B4-BE49-F238E27FC236}">
                <a16:creationId xmlns:a16="http://schemas.microsoft.com/office/drawing/2014/main" id="{4D98EA61-AC35-5949-90F3-D1613EEA4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9008" y="-8553"/>
            <a:ext cx="2072921" cy="207292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2CB6060-8243-B74C-91C6-C62101F58A93}"/>
              </a:ext>
            </a:extLst>
          </p:cNvPr>
          <p:cNvSpPr/>
          <p:nvPr/>
        </p:nvSpPr>
        <p:spPr>
          <a:xfrm>
            <a:off x="7372936" y="3292430"/>
            <a:ext cx="414720" cy="441950"/>
          </a:xfrm>
          <a:prstGeom prst="ellipse">
            <a:avLst/>
          </a:prstGeom>
          <a:solidFill>
            <a:srgbClr val="3781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8" name="Graphic 7" descr="Security camera">
            <a:extLst>
              <a:ext uri="{FF2B5EF4-FFF2-40B4-BE49-F238E27FC236}">
                <a16:creationId xmlns:a16="http://schemas.microsoft.com/office/drawing/2014/main" id="{219F1FBE-34D2-334F-B4A2-8BD4BE9E2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3358" y="2901158"/>
            <a:ext cx="914400" cy="914400"/>
          </a:xfrm>
          <a:prstGeom prst="rect">
            <a:avLst/>
          </a:prstGeom>
        </p:spPr>
      </p:pic>
      <p:pic>
        <p:nvPicPr>
          <p:cNvPr id="9" name="Graphic 8" descr="North America">
            <a:extLst>
              <a:ext uri="{FF2B5EF4-FFF2-40B4-BE49-F238E27FC236}">
                <a16:creationId xmlns:a16="http://schemas.microsoft.com/office/drawing/2014/main" id="{51F81E73-BE9F-FF4C-9D3F-1F74991A7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07581" y="2209667"/>
            <a:ext cx="914400" cy="914400"/>
          </a:xfrm>
          <a:prstGeom prst="rect">
            <a:avLst/>
          </a:prstGeom>
        </p:spPr>
      </p:pic>
      <p:pic>
        <p:nvPicPr>
          <p:cNvPr id="10" name="Graphic 9" descr="Compass">
            <a:extLst>
              <a:ext uri="{FF2B5EF4-FFF2-40B4-BE49-F238E27FC236}">
                <a16:creationId xmlns:a16="http://schemas.microsoft.com/office/drawing/2014/main" id="{519C43C8-722E-7245-ABFF-1880C21257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13744" y="3963355"/>
            <a:ext cx="914400" cy="914400"/>
          </a:xfrm>
          <a:prstGeom prst="rect">
            <a:avLst/>
          </a:prstGeom>
        </p:spPr>
      </p:pic>
      <p:pic>
        <p:nvPicPr>
          <p:cNvPr id="11" name="Graphic 10" descr="Speedometer Low">
            <a:extLst>
              <a:ext uri="{FF2B5EF4-FFF2-40B4-BE49-F238E27FC236}">
                <a16:creationId xmlns:a16="http://schemas.microsoft.com/office/drawing/2014/main" id="{861C60BB-8F29-4A42-A70B-8D3B892CAD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39400" y="3993475"/>
            <a:ext cx="914400" cy="914400"/>
          </a:xfrm>
          <a:prstGeom prst="rect">
            <a:avLst/>
          </a:prstGeom>
        </p:spPr>
      </p:pic>
      <p:pic>
        <p:nvPicPr>
          <p:cNvPr id="12" name="Graphic 11" descr="Speedometer Low">
            <a:extLst>
              <a:ext uri="{FF2B5EF4-FFF2-40B4-BE49-F238E27FC236}">
                <a16:creationId xmlns:a16="http://schemas.microsoft.com/office/drawing/2014/main" id="{D14DB64C-32FA-7F4D-A6F5-A8B1EAD5FB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8765214" y="3970604"/>
            <a:ext cx="914400" cy="914400"/>
          </a:xfrm>
          <a:prstGeom prst="rect">
            <a:avLst/>
          </a:prstGeom>
        </p:spPr>
      </p:pic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AAF7C9C4-0500-BB43-9F9C-BF0B52ED0DDC}"/>
              </a:ext>
            </a:extLst>
          </p:cNvPr>
          <p:cNvCxnSpPr>
            <a:cxnSpLocks/>
            <a:stCxn id="8" idx="1"/>
            <a:endCxn id="7" idx="6"/>
          </p:cNvCxnSpPr>
          <p:nvPr/>
        </p:nvCxnSpPr>
        <p:spPr>
          <a:xfrm rot="10800000" flipV="1">
            <a:off x="7787656" y="3358357"/>
            <a:ext cx="1175702" cy="155047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A32AE9A4-262F-7844-A31F-278E0D0CE542}"/>
              </a:ext>
            </a:extLst>
          </p:cNvPr>
          <p:cNvCxnSpPr>
            <a:cxnSpLocks/>
            <a:stCxn id="9" idx="1"/>
            <a:endCxn id="7" idx="6"/>
          </p:cNvCxnSpPr>
          <p:nvPr/>
        </p:nvCxnSpPr>
        <p:spPr>
          <a:xfrm rot="10800000" flipV="1">
            <a:off x="7787657" y="2666867"/>
            <a:ext cx="219925" cy="84653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759399DD-D684-5D44-AEE4-A74D72C6C168}"/>
              </a:ext>
            </a:extLst>
          </p:cNvPr>
          <p:cNvCxnSpPr>
            <a:cxnSpLocks/>
            <a:stCxn id="12" idx="3"/>
            <a:endCxn id="7" idx="6"/>
          </p:cNvCxnSpPr>
          <p:nvPr/>
        </p:nvCxnSpPr>
        <p:spPr>
          <a:xfrm rot="10800000">
            <a:off x="7787656" y="3513406"/>
            <a:ext cx="977558" cy="914399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8863D1A-869B-1748-B2AD-96C091FD5363}"/>
              </a:ext>
            </a:extLst>
          </p:cNvPr>
          <p:cNvCxnSpPr>
            <a:cxnSpLocks/>
            <a:stCxn id="17" idx="1"/>
            <a:endCxn id="7" idx="6"/>
          </p:cNvCxnSpPr>
          <p:nvPr/>
        </p:nvCxnSpPr>
        <p:spPr>
          <a:xfrm rot="10800000">
            <a:off x="7787657" y="3513405"/>
            <a:ext cx="729705" cy="2098198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>
            <a:extLst>
              <a:ext uri="{FF2B5EF4-FFF2-40B4-BE49-F238E27FC236}">
                <a16:creationId xmlns:a16="http://schemas.microsoft.com/office/drawing/2014/main" id="{B5443B0D-F15F-F242-8681-6BDBFBAEC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361" y="5131532"/>
            <a:ext cx="960141" cy="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0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DA852-4422-004D-B8D1-837B1CFE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7323667" cy="1325563"/>
          </a:xfrm>
        </p:spPr>
        <p:txBody>
          <a:bodyPr/>
          <a:lstStyle/>
          <a:p>
            <a:r>
              <a:rPr lang="en-FI" dirty="0"/>
              <a:t>3. </a:t>
            </a:r>
            <a:r>
              <a:rPr lang="en-FI" cap="none" dirty="0"/>
              <a:t>Radar in VRGP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46E5-5063-2E43-91FF-F17A4990A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No really good standard for radar raw data, but Asterix-240 is usable.</a:t>
            </a:r>
          </a:p>
          <a:p>
            <a:r>
              <a:rPr lang="en-FI" dirty="0"/>
              <a:t>Data is in the form of a time-series per slice, 360 slices per image</a:t>
            </a:r>
          </a:p>
          <a:p>
            <a:r>
              <a:rPr lang="en-FI" dirty="0"/>
              <a:t>Compression of the Asterix stream of slices is not very effective</a:t>
            </a:r>
          </a:p>
          <a:p>
            <a:r>
              <a:rPr lang="en-FI" dirty="0"/>
              <a:t>Idea: compose the image and treat as video</a:t>
            </a:r>
          </a:p>
          <a:p>
            <a:r>
              <a:rPr lang="en-FI" dirty="0"/>
              <a:t>Open source</a:t>
            </a:r>
          </a:p>
          <a:p>
            <a:r>
              <a:rPr lang="en-FI" dirty="0"/>
              <a:t>Algorithms, video streams, etc.</a:t>
            </a:r>
          </a:p>
          <a:p>
            <a:r>
              <a:rPr lang="en-FI" dirty="0"/>
              <a:t>Research and publication possibility?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79E0-F4D6-BC43-AC3B-DCDED582EF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34AC2-83A9-424F-BC9E-5A57BB1C2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1622D4-6998-2247-BF4C-CE15FF50C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941" y="365127"/>
            <a:ext cx="960141" cy="9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5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052AB-A778-0540-BD03-C9AC80FF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cap="none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99D78-4091-6341-9211-75A92BEB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FI" dirty="0"/>
              <a:t>Architect, and implement core of, a R&amp;D maritime simulator with:</a:t>
            </a:r>
          </a:p>
          <a:p>
            <a:pPr lvl="1"/>
            <a:r>
              <a:rPr lang="en-GB" dirty="0"/>
              <a:t>h</a:t>
            </a:r>
            <a:r>
              <a:rPr lang="en-FI" dirty="0"/>
              <a:t>ierarchical simulations</a:t>
            </a:r>
          </a:p>
          <a:p>
            <a:pPr lvl="1"/>
            <a:r>
              <a:rPr lang="en-GB" dirty="0"/>
              <a:t>m</a:t>
            </a:r>
            <a:r>
              <a:rPr lang="en-FI" dirty="0"/>
              <a:t>odular, extensible</a:t>
            </a:r>
          </a:p>
          <a:p>
            <a:pPr lvl="1"/>
            <a:r>
              <a:rPr lang="en-GB" dirty="0"/>
              <a:t>s</a:t>
            </a:r>
            <a:r>
              <a:rPr lang="en-FI" dirty="0"/>
              <a:t>upport for VR and AR</a:t>
            </a:r>
          </a:p>
          <a:p>
            <a:pPr lvl="1"/>
            <a:r>
              <a:rPr lang="en-GB" dirty="0"/>
              <a:t>s</a:t>
            </a:r>
            <a:r>
              <a:rPr lang="en-FI" dirty="0"/>
              <a:t>cales</a:t>
            </a:r>
          </a:p>
          <a:p>
            <a:pPr lvl="1"/>
            <a:r>
              <a:rPr lang="en-GB" dirty="0"/>
              <a:t>c</a:t>
            </a:r>
            <a:r>
              <a:rPr lang="en-FI" dirty="0"/>
              <a:t>an simulate at 100 * real-time</a:t>
            </a:r>
          </a:p>
          <a:p>
            <a:r>
              <a:rPr lang="en-FI" dirty="0"/>
              <a:t>Scheduling tool for AboaMare</a:t>
            </a:r>
          </a:p>
          <a:p>
            <a:pPr lvl="1"/>
            <a:r>
              <a:rPr lang="en-GB" dirty="0"/>
              <a:t>p</a:t>
            </a:r>
            <a:r>
              <a:rPr lang="en-FI" dirty="0"/>
              <a:t>lans rooms and teachers across 3 organizations</a:t>
            </a:r>
          </a:p>
          <a:p>
            <a:pPr lvl="1"/>
            <a:r>
              <a:rPr lang="en-GB" dirty="0"/>
              <a:t>c</a:t>
            </a:r>
            <a:r>
              <a:rPr lang="en-FI" dirty="0"/>
              <a:t>onstraint satisfaction tracking, and possibly solving</a:t>
            </a:r>
          </a:p>
          <a:p>
            <a:pPr lvl="1"/>
            <a:r>
              <a:rPr lang="en-GB" dirty="0"/>
              <a:t>g</a:t>
            </a:r>
            <a:r>
              <a:rPr lang="en-FI" dirty="0"/>
              <a:t>ood UI for “what-if”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08100-8CF0-5644-98CE-CA2E5A6FCD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8E14EE4-D8BD-004D-8B2D-9F93804EEE3F}" type="datetime1">
              <a:rPr lang="fi-FI" smtClean="0"/>
              <a:pPr/>
              <a:t>24.9.2021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18047-4922-5E4D-87F9-2F7D18A03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4D26CB-5357-694B-9748-5CF85778B4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56820"/>
      </p:ext>
    </p:extLst>
  </p:cSld>
  <p:clrMapOvr>
    <a:masterClrMapping/>
  </p:clrMapOvr>
</p:sld>
</file>

<file path=ppt/theme/theme1.xml><?xml version="1.0" encoding="utf-8"?>
<a:theme xmlns:a="http://schemas.openxmlformats.org/drawingml/2006/main" name="Aboa Mare">
  <a:themeElements>
    <a:clrScheme name="Aboa Mare">
      <a:dk1>
        <a:sysClr val="windowText" lastClr="000000"/>
      </a:dk1>
      <a:lt1>
        <a:sysClr val="window" lastClr="FFFFFF"/>
      </a:lt1>
      <a:dk2>
        <a:srgbClr val="243449"/>
      </a:dk2>
      <a:lt2>
        <a:srgbClr val="E7E6E6"/>
      </a:lt2>
      <a:accent1>
        <a:srgbClr val="203C81"/>
      </a:accent1>
      <a:accent2>
        <a:srgbClr val="E28E04"/>
      </a:accent2>
      <a:accent3>
        <a:srgbClr val="575756"/>
      </a:accent3>
      <a:accent4>
        <a:srgbClr val="706F6F"/>
      </a:accent4>
      <a:accent5>
        <a:srgbClr val="9D9D9C"/>
      </a:accent5>
      <a:accent6>
        <a:srgbClr val="9E0606"/>
      </a:accent6>
      <a:hlink>
        <a:srgbClr val="0563C1"/>
      </a:hlink>
      <a:folHlink>
        <a:srgbClr val="A53F3F"/>
      </a:folHlink>
    </a:clrScheme>
    <a:fontScheme name="Aboa Mar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612_Aboa Mare_powerpoint_botten" id="{082B577A-5375-5147-ABF4-0D9742342FCD}" vid="{87DC1CF6-018F-9942-9387-99B98406AD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6608</TotalTime>
  <Words>254</Words>
  <Application>Microsoft Macintosh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Franklin Gothic Demi</vt:lpstr>
      <vt:lpstr>Aboa Mare</vt:lpstr>
      <vt:lpstr>Student Projects @ AboaMare</vt:lpstr>
      <vt:lpstr>R&amp;D @ AboaMare</vt:lpstr>
      <vt:lpstr>Vessel Remote Guidance Protocol</vt:lpstr>
      <vt:lpstr>Protocol and implementations</vt:lpstr>
      <vt:lpstr>1. Maritime Remote Operator Station</vt:lpstr>
      <vt:lpstr>2. VRGP Implementation for ÅBoat</vt:lpstr>
      <vt:lpstr>3. Radar in VRGP</vt:lpstr>
      <vt:lpstr>Others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Maarit Vähäkangas</dc:creator>
  <cp:lastModifiedBy>Robert Aarts</cp:lastModifiedBy>
  <cp:revision>44</cp:revision>
  <dcterms:created xsi:type="dcterms:W3CDTF">2016-12-07T14:14:04Z</dcterms:created>
  <dcterms:modified xsi:type="dcterms:W3CDTF">2021-09-24T04:58:12Z</dcterms:modified>
</cp:coreProperties>
</file>